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3133" autoAdjust="0"/>
  </p:normalViewPr>
  <p:slideViewPr>
    <p:cSldViewPr snapToGrid="0">
      <p:cViewPr varScale="1">
        <p:scale>
          <a:sx n="72" d="100"/>
          <a:sy n="72" d="100"/>
        </p:scale>
        <p:origin x="20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6BFBB-B684-4B88-883F-141D74EC606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DE969F2-8403-4497-B1A6-0F9D2A49ED91}">
      <dgm:prSet phldrT="[Text]" custT="1"/>
      <dgm:spPr/>
      <dgm:t>
        <a:bodyPr/>
        <a:lstStyle/>
        <a:p>
          <a:r>
            <a:rPr lang="en-US" sz="1800" dirty="0" smtClean="0"/>
            <a:t>Positive Feedback</a:t>
          </a:r>
          <a:endParaRPr lang="en-US" sz="1800" dirty="0"/>
        </a:p>
      </dgm:t>
    </dgm:pt>
    <dgm:pt modelId="{3D57F789-5BE2-4904-B431-AFC95B0904EB}" type="parTrans" cxnId="{8FAFBCB3-63AD-413E-A588-250A4BA530E6}">
      <dgm:prSet/>
      <dgm:spPr/>
      <dgm:t>
        <a:bodyPr/>
        <a:lstStyle/>
        <a:p>
          <a:endParaRPr lang="en-US"/>
        </a:p>
      </dgm:t>
    </dgm:pt>
    <dgm:pt modelId="{8180CB63-007D-4618-83E7-92C9215278FC}" type="sibTrans" cxnId="{8FAFBCB3-63AD-413E-A588-250A4BA530E6}">
      <dgm:prSet/>
      <dgm:spPr/>
      <dgm:t>
        <a:bodyPr/>
        <a:lstStyle/>
        <a:p>
          <a:endParaRPr lang="en-US"/>
        </a:p>
      </dgm:t>
    </dgm:pt>
    <dgm:pt modelId="{3DA9AAB7-D95A-4DE4-8562-4F9658342082}">
      <dgm:prSet phldrT="[Text]" custT="1"/>
      <dgm:spPr/>
      <dgm:t>
        <a:bodyPr/>
        <a:lstStyle/>
        <a:p>
          <a:r>
            <a:rPr lang="en-US" sz="2000" dirty="0" smtClean="0"/>
            <a:t>Mastery</a:t>
          </a:r>
          <a:endParaRPr lang="en-US" sz="2300" dirty="0"/>
        </a:p>
      </dgm:t>
    </dgm:pt>
    <dgm:pt modelId="{CBA41FC1-9DA3-4B26-BBC5-413609F8B51F}" type="parTrans" cxnId="{25CFF2B5-F57D-4348-B75C-969E62092F97}">
      <dgm:prSet/>
      <dgm:spPr/>
      <dgm:t>
        <a:bodyPr/>
        <a:lstStyle/>
        <a:p>
          <a:endParaRPr lang="en-US"/>
        </a:p>
      </dgm:t>
    </dgm:pt>
    <dgm:pt modelId="{FEA9D7F7-6566-4D82-8AE6-1BA590836517}" type="sibTrans" cxnId="{25CFF2B5-F57D-4348-B75C-969E62092F97}">
      <dgm:prSet/>
      <dgm:spPr/>
      <dgm:t>
        <a:bodyPr/>
        <a:lstStyle/>
        <a:p>
          <a:endParaRPr lang="en-US"/>
        </a:p>
      </dgm:t>
    </dgm:pt>
    <dgm:pt modelId="{4514D94D-E96D-4730-BCF4-7E915E63F5B0}">
      <dgm:prSet phldrT="[Text]" custT="1"/>
      <dgm:spPr/>
      <dgm:t>
        <a:bodyPr/>
        <a:lstStyle/>
        <a:p>
          <a:r>
            <a:rPr lang="en-US" sz="1800" dirty="0" smtClean="0"/>
            <a:t>Repetition</a:t>
          </a:r>
          <a:endParaRPr lang="en-US" sz="1800" dirty="0"/>
        </a:p>
      </dgm:t>
    </dgm:pt>
    <dgm:pt modelId="{F6C3CD58-C421-4D00-9BAE-BA8DF886FD2D}" type="parTrans" cxnId="{85086C0B-3C34-4826-B4E9-27BFA46B52E9}">
      <dgm:prSet/>
      <dgm:spPr/>
      <dgm:t>
        <a:bodyPr/>
        <a:lstStyle/>
        <a:p>
          <a:endParaRPr lang="en-US"/>
        </a:p>
      </dgm:t>
    </dgm:pt>
    <dgm:pt modelId="{CF8356CA-62D5-45D7-B780-D64F17EB3D82}" type="sibTrans" cxnId="{85086C0B-3C34-4826-B4E9-27BFA46B52E9}">
      <dgm:prSet/>
      <dgm:spPr/>
      <dgm:t>
        <a:bodyPr/>
        <a:lstStyle/>
        <a:p>
          <a:endParaRPr lang="en-US"/>
        </a:p>
      </dgm:t>
    </dgm:pt>
    <dgm:pt modelId="{43CCB0D1-DE27-4357-A12C-113A781AE375}">
      <dgm:prSet phldrT="[Text]" custT="1"/>
      <dgm:spPr/>
      <dgm:t>
        <a:bodyPr/>
        <a:lstStyle/>
        <a:p>
          <a:r>
            <a:rPr lang="en-US" sz="1800" dirty="0" smtClean="0"/>
            <a:t>New Trial</a:t>
          </a:r>
          <a:endParaRPr lang="en-US" sz="1800" dirty="0"/>
        </a:p>
      </dgm:t>
    </dgm:pt>
    <dgm:pt modelId="{18D1B79E-3335-433B-858C-97BAE812AAAF}" type="parTrans" cxnId="{D5FA65EA-0F51-41C0-A014-0A852364B270}">
      <dgm:prSet/>
      <dgm:spPr/>
      <dgm:t>
        <a:bodyPr/>
        <a:lstStyle/>
        <a:p>
          <a:endParaRPr lang="en-US"/>
        </a:p>
      </dgm:t>
    </dgm:pt>
    <dgm:pt modelId="{8942DD15-ED96-4A8E-94B0-B74927E5136B}" type="sibTrans" cxnId="{D5FA65EA-0F51-41C0-A014-0A852364B270}">
      <dgm:prSet/>
      <dgm:spPr/>
      <dgm:t>
        <a:bodyPr/>
        <a:lstStyle/>
        <a:p>
          <a:endParaRPr lang="en-US"/>
        </a:p>
      </dgm:t>
    </dgm:pt>
    <dgm:pt modelId="{D660AE35-E99B-4163-B64D-D22162D27285}" type="pres">
      <dgm:prSet presAssocID="{8DF6BFBB-B684-4B88-883F-141D74EC6068}" presName="cycle" presStyleCnt="0">
        <dgm:presLayoutVars>
          <dgm:dir/>
          <dgm:resizeHandles val="exact"/>
        </dgm:presLayoutVars>
      </dgm:prSet>
      <dgm:spPr/>
      <dgm:t>
        <a:bodyPr/>
        <a:lstStyle/>
        <a:p>
          <a:endParaRPr lang="en-US"/>
        </a:p>
      </dgm:t>
    </dgm:pt>
    <dgm:pt modelId="{F70697FD-90C8-4EB5-8D64-D38D88498013}" type="pres">
      <dgm:prSet presAssocID="{DDE969F2-8403-4497-B1A6-0F9D2A49ED91}" presName="dummy" presStyleCnt="0"/>
      <dgm:spPr/>
    </dgm:pt>
    <dgm:pt modelId="{4859A0AC-94B7-446E-92F1-DFBFBB661A30}" type="pres">
      <dgm:prSet presAssocID="{DDE969F2-8403-4497-B1A6-0F9D2A49ED91}" presName="node" presStyleLbl="revTx" presStyleIdx="0" presStyleCnt="4">
        <dgm:presLayoutVars>
          <dgm:bulletEnabled val="1"/>
        </dgm:presLayoutVars>
      </dgm:prSet>
      <dgm:spPr/>
      <dgm:t>
        <a:bodyPr/>
        <a:lstStyle/>
        <a:p>
          <a:endParaRPr lang="en-US"/>
        </a:p>
      </dgm:t>
    </dgm:pt>
    <dgm:pt modelId="{6C58EDEC-54DB-4516-8618-A5208DC88555}" type="pres">
      <dgm:prSet presAssocID="{8180CB63-007D-4618-83E7-92C9215278FC}" presName="sibTrans" presStyleLbl="node1" presStyleIdx="0" presStyleCnt="4"/>
      <dgm:spPr/>
      <dgm:t>
        <a:bodyPr/>
        <a:lstStyle/>
        <a:p>
          <a:endParaRPr lang="en-US"/>
        </a:p>
      </dgm:t>
    </dgm:pt>
    <dgm:pt modelId="{E4C781E0-6607-4F65-88D0-3DE0089E8843}" type="pres">
      <dgm:prSet presAssocID="{3DA9AAB7-D95A-4DE4-8562-4F9658342082}" presName="dummy" presStyleCnt="0"/>
      <dgm:spPr/>
    </dgm:pt>
    <dgm:pt modelId="{0CE785A7-63FA-4268-A585-5019F0C96995}" type="pres">
      <dgm:prSet presAssocID="{3DA9AAB7-D95A-4DE4-8562-4F9658342082}" presName="node" presStyleLbl="revTx" presStyleIdx="1" presStyleCnt="4">
        <dgm:presLayoutVars>
          <dgm:bulletEnabled val="1"/>
        </dgm:presLayoutVars>
      </dgm:prSet>
      <dgm:spPr/>
      <dgm:t>
        <a:bodyPr/>
        <a:lstStyle/>
        <a:p>
          <a:endParaRPr lang="en-US"/>
        </a:p>
      </dgm:t>
    </dgm:pt>
    <dgm:pt modelId="{70137FDB-6589-48CE-B06B-1A1DA8917B5D}" type="pres">
      <dgm:prSet presAssocID="{FEA9D7F7-6566-4D82-8AE6-1BA590836517}" presName="sibTrans" presStyleLbl="node1" presStyleIdx="1" presStyleCnt="4"/>
      <dgm:spPr/>
      <dgm:t>
        <a:bodyPr/>
        <a:lstStyle/>
        <a:p>
          <a:endParaRPr lang="en-US"/>
        </a:p>
      </dgm:t>
    </dgm:pt>
    <dgm:pt modelId="{670AB4E5-A69C-44DB-89DC-EE706E1D202C}" type="pres">
      <dgm:prSet presAssocID="{4514D94D-E96D-4730-BCF4-7E915E63F5B0}" presName="dummy" presStyleCnt="0"/>
      <dgm:spPr/>
    </dgm:pt>
    <dgm:pt modelId="{23E87C27-54AD-47A2-9C4A-F0068523A50B}" type="pres">
      <dgm:prSet presAssocID="{4514D94D-E96D-4730-BCF4-7E915E63F5B0}" presName="node" presStyleLbl="revTx" presStyleIdx="2" presStyleCnt="4">
        <dgm:presLayoutVars>
          <dgm:bulletEnabled val="1"/>
        </dgm:presLayoutVars>
      </dgm:prSet>
      <dgm:spPr/>
      <dgm:t>
        <a:bodyPr/>
        <a:lstStyle/>
        <a:p>
          <a:endParaRPr lang="en-US"/>
        </a:p>
      </dgm:t>
    </dgm:pt>
    <dgm:pt modelId="{7072BE13-9CCA-430E-A21A-88DA107B0150}" type="pres">
      <dgm:prSet presAssocID="{CF8356CA-62D5-45D7-B780-D64F17EB3D82}" presName="sibTrans" presStyleLbl="node1" presStyleIdx="2" presStyleCnt="4"/>
      <dgm:spPr/>
      <dgm:t>
        <a:bodyPr/>
        <a:lstStyle/>
        <a:p>
          <a:endParaRPr lang="en-US"/>
        </a:p>
      </dgm:t>
    </dgm:pt>
    <dgm:pt modelId="{F1599168-A127-4AEE-97C4-BBC794F41125}" type="pres">
      <dgm:prSet presAssocID="{43CCB0D1-DE27-4357-A12C-113A781AE375}" presName="dummy" presStyleCnt="0"/>
      <dgm:spPr/>
    </dgm:pt>
    <dgm:pt modelId="{D8E8A93E-CF69-469E-AD11-C6621958FC26}" type="pres">
      <dgm:prSet presAssocID="{43CCB0D1-DE27-4357-A12C-113A781AE375}" presName="node" presStyleLbl="revTx" presStyleIdx="3" presStyleCnt="4">
        <dgm:presLayoutVars>
          <dgm:bulletEnabled val="1"/>
        </dgm:presLayoutVars>
      </dgm:prSet>
      <dgm:spPr/>
      <dgm:t>
        <a:bodyPr/>
        <a:lstStyle/>
        <a:p>
          <a:endParaRPr lang="en-US"/>
        </a:p>
      </dgm:t>
    </dgm:pt>
    <dgm:pt modelId="{1BC4531B-F3F2-4639-8FF4-D2592FC63D93}" type="pres">
      <dgm:prSet presAssocID="{8942DD15-ED96-4A8E-94B0-B74927E5136B}" presName="sibTrans" presStyleLbl="node1" presStyleIdx="3" presStyleCnt="4"/>
      <dgm:spPr/>
      <dgm:t>
        <a:bodyPr/>
        <a:lstStyle/>
        <a:p>
          <a:endParaRPr lang="en-US"/>
        </a:p>
      </dgm:t>
    </dgm:pt>
  </dgm:ptLst>
  <dgm:cxnLst>
    <dgm:cxn modelId="{8FAFBCB3-63AD-413E-A588-250A4BA530E6}" srcId="{8DF6BFBB-B684-4B88-883F-141D74EC6068}" destId="{DDE969F2-8403-4497-B1A6-0F9D2A49ED91}" srcOrd="0" destOrd="0" parTransId="{3D57F789-5BE2-4904-B431-AFC95B0904EB}" sibTransId="{8180CB63-007D-4618-83E7-92C9215278FC}"/>
    <dgm:cxn modelId="{4D2D73C7-10FD-A346-AD44-30A715D7F4CD}" type="presOf" srcId="{43CCB0D1-DE27-4357-A12C-113A781AE375}" destId="{D8E8A93E-CF69-469E-AD11-C6621958FC26}" srcOrd="0" destOrd="0" presId="urn:microsoft.com/office/officeart/2005/8/layout/cycle1"/>
    <dgm:cxn modelId="{64FC7EB4-FF3E-6543-B6DF-F5B6F69F70F5}" type="presOf" srcId="{8DF6BFBB-B684-4B88-883F-141D74EC6068}" destId="{D660AE35-E99B-4163-B64D-D22162D27285}" srcOrd="0" destOrd="0" presId="urn:microsoft.com/office/officeart/2005/8/layout/cycle1"/>
    <dgm:cxn modelId="{1EF9638C-D6B0-BC44-A081-E96B4037304B}" type="presOf" srcId="{8942DD15-ED96-4A8E-94B0-B74927E5136B}" destId="{1BC4531B-F3F2-4639-8FF4-D2592FC63D93}" srcOrd="0" destOrd="0" presId="urn:microsoft.com/office/officeart/2005/8/layout/cycle1"/>
    <dgm:cxn modelId="{85086C0B-3C34-4826-B4E9-27BFA46B52E9}" srcId="{8DF6BFBB-B684-4B88-883F-141D74EC6068}" destId="{4514D94D-E96D-4730-BCF4-7E915E63F5B0}" srcOrd="2" destOrd="0" parTransId="{F6C3CD58-C421-4D00-9BAE-BA8DF886FD2D}" sibTransId="{CF8356CA-62D5-45D7-B780-D64F17EB3D82}"/>
    <dgm:cxn modelId="{5F42A035-C0A6-9645-9BD3-3C3163B145AE}" type="presOf" srcId="{FEA9D7F7-6566-4D82-8AE6-1BA590836517}" destId="{70137FDB-6589-48CE-B06B-1A1DA8917B5D}" srcOrd="0" destOrd="0" presId="urn:microsoft.com/office/officeart/2005/8/layout/cycle1"/>
    <dgm:cxn modelId="{82C6641E-E153-8E47-90A0-6F95DFF9CB18}" type="presOf" srcId="{8180CB63-007D-4618-83E7-92C9215278FC}" destId="{6C58EDEC-54DB-4516-8618-A5208DC88555}" srcOrd="0" destOrd="0" presId="urn:microsoft.com/office/officeart/2005/8/layout/cycle1"/>
    <dgm:cxn modelId="{25CFF2B5-F57D-4348-B75C-969E62092F97}" srcId="{8DF6BFBB-B684-4B88-883F-141D74EC6068}" destId="{3DA9AAB7-D95A-4DE4-8562-4F9658342082}" srcOrd="1" destOrd="0" parTransId="{CBA41FC1-9DA3-4B26-BBC5-413609F8B51F}" sibTransId="{FEA9D7F7-6566-4D82-8AE6-1BA590836517}"/>
    <dgm:cxn modelId="{D5FA65EA-0F51-41C0-A014-0A852364B270}" srcId="{8DF6BFBB-B684-4B88-883F-141D74EC6068}" destId="{43CCB0D1-DE27-4357-A12C-113A781AE375}" srcOrd="3" destOrd="0" parTransId="{18D1B79E-3335-433B-858C-97BAE812AAAF}" sibTransId="{8942DD15-ED96-4A8E-94B0-B74927E5136B}"/>
    <dgm:cxn modelId="{3C75CB5E-4135-2842-93F0-54043F337617}" type="presOf" srcId="{4514D94D-E96D-4730-BCF4-7E915E63F5B0}" destId="{23E87C27-54AD-47A2-9C4A-F0068523A50B}" srcOrd="0" destOrd="0" presId="urn:microsoft.com/office/officeart/2005/8/layout/cycle1"/>
    <dgm:cxn modelId="{B0DE36E1-86D3-FE46-8D99-EDFAA45FDE9C}" type="presOf" srcId="{3DA9AAB7-D95A-4DE4-8562-4F9658342082}" destId="{0CE785A7-63FA-4268-A585-5019F0C96995}" srcOrd="0" destOrd="0" presId="urn:microsoft.com/office/officeart/2005/8/layout/cycle1"/>
    <dgm:cxn modelId="{1215716C-1B9F-4747-91D3-B72EA27883A4}" type="presOf" srcId="{DDE969F2-8403-4497-B1A6-0F9D2A49ED91}" destId="{4859A0AC-94B7-446E-92F1-DFBFBB661A30}" srcOrd="0" destOrd="0" presId="urn:microsoft.com/office/officeart/2005/8/layout/cycle1"/>
    <dgm:cxn modelId="{2E1204D5-EB2B-A048-B5F0-44E5666C7D38}" type="presOf" srcId="{CF8356CA-62D5-45D7-B780-D64F17EB3D82}" destId="{7072BE13-9CCA-430E-A21A-88DA107B0150}" srcOrd="0" destOrd="0" presId="urn:microsoft.com/office/officeart/2005/8/layout/cycle1"/>
    <dgm:cxn modelId="{6F9229B6-7292-9443-A043-BE8C694F8C33}" type="presParOf" srcId="{D660AE35-E99B-4163-B64D-D22162D27285}" destId="{F70697FD-90C8-4EB5-8D64-D38D88498013}" srcOrd="0" destOrd="0" presId="urn:microsoft.com/office/officeart/2005/8/layout/cycle1"/>
    <dgm:cxn modelId="{A79908FE-4534-1049-A270-49795DD7F84E}" type="presParOf" srcId="{D660AE35-E99B-4163-B64D-D22162D27285}" destId="{4859A0AC-94B7-446E-92F1-DFBFBB661A30}" srcOrd="1" destOrd="0" presId="urn:microsoft.com/office/officeart/2005/8/layout/cycle1"/>
    <dgm:cxn modelId="{940FA4C8-20A6-1A46-857D-7B8C91FEC31C}" type="presParOf" srcId="{D660AE35-E99B-4163-B64D-D22162D27285}" destId="{6C58EDEC-54DB-4516-8618-A5208DC88555}" srcOrd="2" destOrd="0" presId="urn:microsoft.com/office/officeart/2005/8/layout/cycle1"/>
    <dgm:cxn modelId="{43D2B75B-0BF7-434C-BB60-18B3F42191E5}" type="presParOf" srcId="{D660AE35-E99B-4163-B64D-D22162D27285}" destId="{E4C781E0-6607-4F65-88D0-3DE0089E8843}" srcOrd="3" destOrd="0" presId="urn:microsoft.com/office/officeart/2005/8/layout/cycle1"/>
    <dgm:cxn modelId="{A16331E0-41F9-6448-88CF-6164C576DC43}" type="presParOf" srcId="{D660AE35-E99B-4163-B64D-D22162D27285}" destId="{0CE785A7-63FA-4268-A585-5019F0C96995}" srcOrd="4" destOrd="0" presId="urn:microsoft.com/office/officeart/2005/8/layout/cycle1"/>
    <dgm:cxn modelId="{2C715BF7-E9C3-5547-B2C8-A6E926067AA4}" type="presParOf" srcId="{D660AE35-E99B-4163-B64D-D22162D27285}" destId="{70137FDB-6589-48CE-B06B-1A1DA8917B5D}" srcOrd="5" destOrd="0" presId="urn:microsoft.com/office/officeart/2005/8/layout/cycle1"/>
    <dgm:cxn modelId="{2F46A395-DDAB-F746-8EA5-A284410F513A}" type="presParOf" srcId="{D660AE35-E99B-4163-B64D-D22162D27285}" destId="{670AB4E5-A69C-44DB-89DC-EE706E1D202C}" srcOrd="6" destOrd="0" presId="urn:microsoft.com/office/officeart/2005/8/layout/cycle1"/>
    <dgm:cxn modelId="{57B6EC90-F2A7-6843-81EE-0AA9FFC76492}" type="presParOf" srcId="{D660AE35-E99B-4163-B64D-D22162D27285}" destId="{23E87C27-54AD-47A2-9C4A-F0068523A50B}" srcOrd="7" destOrd="0" presId="urn:microsoft.com/office/officeart/2005/8/layout/cycle1"/>
    <dgm:cxn modelId="{37A338A1-8129-B446-B9D4-97EA90A92889}" type="presParOf" srcId="{D660AE35-E99B-4163-B64D-D22162D27285}" destId="{7072BE13-9CCA-430E-A21A-88DA107B0150}" srcOrd="8" destOrd="0" presId="urn:microsoft.com/office/officeart/2005/8/layout/cycle1"/>
    <dgm:cxn modelId="{52061940-5373-3642-92D5-71AE9EA0D74E}" type="presParOf" srcId="{D660AE35-E99B-4163-B64D-D22162D27285}" destId="{F1599168-A127-4AEE-97C4-BBC794F41125}" srcOrd="9" destOrd="0" presId="urn:microsoft.com/office/officeart/2005/8/layout/cycle1"/>
    <dgm:cxn modelId="{7824A3C6-7570-CD47-8529-815AF825E97A}" type="presParOf" srcId="{D660AE35-E99B-4163-B64D-D22162D27285}" destId="{D8E8A93E-CF69-469E-AD11-C6621958FC26}" srcOrd="10" destOrd="0" presId="urn:microsoft.com/office/officeart/2005/8/layout/cycle1"/>
    <dgm:cxn modelId="{B95ACCAA-AA5F-DD45-B148-83AD06AEB16F}" type="presParOf" srcId="{D660AE35-E99B-4163-B64D-D22162D27285}" destId="{1BC4531B-F3F2-4639-8FF4-D2592FC63D93}"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6BFBB-B684-4B88-883F-141D74EC606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DE969F2-8403-4497-B1A6-0F9D2A49ED91}">
      <dgm:prSet phldrT="[Text]"/>
      <dgm:spPr/>
      <dgm:t>
        <a:bodyPr/>
        <a:lstStyle/>
        <a:p>
          <a:r>
            <a:rPr lang="en-US" dirty="0" smtClean="0"/>
            <a:t>Negative Feedback</a:t>
          </a:r>
        </a:p>
        <a:p>
          <a:r>
            <a:rPr lang="en-US" b="1" dirty="0" smtClean="0">
              <a:solidFill>
                <a:srgbClr val="C0504D"/>
              </a:solidFill>
              <a:effectLst>
                <a:outerShdw blurRad="50800" dist="38100" dir="2700000" algn="tl" rotWithShape="0">
                  <a:prstClr val="black">
                    <a:alpha val="40000"/>
                  </a:prstClr>
                </a:outerShdw>
              </a:effectLst>
            </a:rPr>
            <a:t>STOP/</a:t>
          </a:r>
        </a:p>
        <a:p>
          <a:r>
            <a:rPr lang="en-US" b="1" dirty="0" smtClean="0">
              <a:solidFill>
                <a:srgbClr val="C0504D"/>
              </a:solidFill>
              <a:effectLst>
                <a:outerShdw blurRad="50800" dist="38100" dir="2700000" algn="tl" rotWithShape="0">
                  <a:prstClr val="black">
                    <a:alpha val="40000"/>
                  </a:prstClr>
                </a:outerShdw>
              </a:effectLst>
            </a:rPr>
            <a:t>REFUSAL</a:t>
          </a:r>
          <a:endParaRPr lang="en-US" b="1" dirty="0">
            <a:solidFill>
              <a:srgbClr val="C0504D"/>
            </a:solidFill>
            <a:effectLst>
              <a:outerShdw blurRad="50800" dist="38100" dir="2700000" algn="tl" rotWithShape="0">
                <a:prstClr val="black">
                  <a:alpha val="40000"/>
                </a:prstClr>
              </a:outerShdw>
            </a:effectLst>
          </a:endParaRPr>
        </a:p>
      </dgm:t>
    </dgm:pt>
    <dgm:pt modelId="{3D57F789-5BE2-4904-B431-AFC95B0904EB}" type="parTrans" cxnId="{8FAFBCB3-63AD-413E-A588-250A4BA530E6}">
      <dgm:prSet/>
      <dgm:spPr/>
      <dgm:t>
        <a:bodyPr/>
        <a:lstStyle/>
        <a:p>
          <a:endParaRPr lang="en-US"/>
        </a:p>
      </dgm:t>
    </dgm:pt>
    <dgm:pt modelId="{8180CB63-007D-4618-83E7-92C9215278FC}" type="sibTrans" cxnId="{8FAFBCB3-63AD-413E-A588-250A4BA530E6}">
      <dgm:prSet/>
      <dgm:spPr/>
      <dgm:t>
        <a:bodyPr/>
        <a:lstStyle/>
        <a:p>
          <a:endParaRPr lang="en-US"/>
        </a:p>
      </dgm:t>
    </dgm:pt>
    <dgm:pt modelId="{4514D94D-E96D-4730-BCF4-7E915E63F5B0}">
      <dgm:prSet phldrT="[Text]" custT="1"/>
      <dgm:spPr/>
      <dgm:t>
        <a:bodyPr/>
        <a:lstStyle/>
        <a:p>
          <a:r>
            <a:rPr lang="en-US" sz="2000" dirty="0" smtClean="0"/>
            <a:t>Repetition</a:t>
          </a:r>
          <a:endParaRPr lang="en-US" sz="2100" dirty="0"/>
        </a:p>
      </dgm:t>
    </dgm:pt>
    <dgm:pt modelId="{F6C3CD58-C421-4D00-9BAE-BA8DF886FD2D}" type="parTrans" cxnId="{85086C0B-3C34-4826-B4E9-27BFA46B52E9}">
      <dgm:prSet/>
      <dgm:spPr/>
      <dgm:t>
        <a:bodyPr/>
        <a:lstStyle/>
        <a:p>
          <a:endParaRPr lang="en-US"/>
        </a:p>
      </dgm:t>
    </dgm:pt>
    <dgm:pt modelId="{CF8356CA-62D5-45D7-B780-D64F17EB3D82}" type="sibTrans" cxnId="{85086C0B-3C34-4826-B4E9-27BFA46B52E9}">
      <dgm:prSet/>
      <dgm:spPr/>
      <dgm:t>
        <a:bodyPr/>
        <a:lstStyle/>
        <a:p>
          <a:endParaRPr lang="en-US"/>
        </a:p>
      </dgm:t>
    </dgm:pt>
    <dgm:pt modelId="{43CCB0D1-DE27-4357-A12C-113A781AE375}">
      <dgm:prSet phldrT="[Text]" custT="1"/>
      <dgm:spPr/>
      <dgm:t>
        <a:bodyPr/>
        <a:lstStyle/>
        <a:p>
          <a:r>
            <a:rPr lang="en-US" sz="2000" dirty="0" smtClean="0"/>
            <a:t>New Trial</a:t>
          </a:r>
          <a:endParaRPr lang="en-US" sz="2000" dirty="0"/>
        </a:p>
      </dgm:t>
    </dgm:pt>
    <dgm:pt modelId="{18D1B79E-3335-433B-858C-97BAE812AAAF}" type="parTrans" cxnId="{D5FA65EA-0F51-41C0-A014-0A852364B270}">
      <dgm:prSet/>
      <dgm:spPr/>
      <dgm:t>
        <a:bodyPr/>
        <a:lstStyle/>
        <a:p>
          <a:endParaRPr lang="en-US"/>
        </a:p>
      </dgm:t>
    </dgm:pt>
    <dgm:pt modelId="{8942DD15-ED96-4A8E-94B0-B74927E5136B}" type="sibTrans" cxnId="{D5FA65EA-0F51-41C0-A014-0A852364B270}">
      <dgm:prSet/>
      <dgm:spPr/>
      <dgm:t>
        <a:bodyPr/>
        <a:lstStyle/>
        <a:p>
          <a:endParaRPr lang="en-US"/>
        </a:p>
      </dgm:t>
    </dgm:pt>
    <dgm:pt modelId="{D660AE35-E99B-4163-B64D-D22162D27285}" type="pres">
      <dgm:prSet presAssocID="{8DF6BFBB-B684-4B88-883F-141D74EC6068}" presName="cycle" presStyleCnt="0">
        <dgm:presLayoutVars>
          <dgm:dir/>
          <dgm:resizeHandles val="exact"/>
        </dgm:presLayoutVars>
      </dgm:prSet>
      <dgm:spPr/>
      <dgm:t>
        <a:bodyPr/>
        <a:lstStyle/>
        <a:p>
          <a:endParaRPr lang="en-US"/>
        </a:p>
      </dgm:t>
    </dgm:pt>
    <dgm:pt modelId="{F70697FD-90C8-4EB5-8D64-D38D88498013}" type="pres">
      <dgm:prSet presAssocID="{DDE969F2-8403-4497-B1A6-0F9D2A49ED91}" presName="dummy" presStyleCnt="0"/>
      <dgm:spPr/>
    </dgm:pt>
    <dgm:pt modelId="{4859A0AC-94B7-446E-92F1-DFBFBB661A30}" type="pres">
      <dgm:prSet presAssocID="{DDE969F2-8403-4497-B1A6-0F9D2A49ED91}" presName="node" presStyleLbl="revTx" presStyleIdx="0" presStyleCnt="3">
        <dgm:presLayoutVars>
          <dgm:bulletEnabled val="1"/>
        </dgm:presLayoutVars>
      </dgm:prSet>
      <dgm:spPr/>
      <dgm:t>
        <a:bodyPr/>
        <a:lstStyle/>
        <a:p>
          <a:endParaRPr lang="en-US"/>
        </a:p>
      </dgm:t>
    </dgm:pt>
    <dgm:pt modelId="{6C58EDEC-54DB-4516-8618-A5208DC88555}" type="pres">
      <dgm:prSet presAssocID="{8180CB63-007D-4618-83E7-92C9215278FC}" presName="sibTrans" presStyleLbl="node1" presStyleIdx="0" presStyleCnt="3"/>
      <dgm:spPr/>
      <dgm:t>
        <a:bodyPr/>
        <a:lstStyle/>
        <a:p>
          <a:endParaRPr lang="en-US"/>
        </a:p>
      </dgm:t>
    </dgm:pt>
    <dgm:pt modelId="{670AB4E5-A69C-44DB-89DC-EE706E1D202C}" type="pres">
      <dgm:prSet presAssocID="{4514D94D-E96D-4730-BCF4-7E915E63F5B0}" presName="dummy" presStyleCnt="0"/>
      <dgm:spPr/>
    </dgm:pt>
    <dgm:pt modelId="{23E87C27-54AD-47A2-9C4A-F0068523A50B}" type="pres">
      <dgm:prSet presAssocID="{4514D94D-E96D-4730-BCF4-7E915E63F5B0}" presName="node" presStyleLbl="revTx" presStyleIdx="1" presStyleCnt="3">
        <dgm:presLayoutVars>
          <dgm:bulletEnabled val="1"/>
        </dgm:presLayoutVars>
      </dgm:prSet>
      <dgm:spPr/>
      <dgm:t>
        <a:bodyPr/>
        <a:lstStyle/>
        <a:p>
          <a:endParaRPr lang="en-US"/>
        </a:p>
      </dgm:t>
    </dgm:pt>
    <dgm:pt modelId="{7072BE13-9CCA-430E-A21A-88DA107B0150}" type="pres">
      <dgm:prSet presAssocID="{CF8356CA-62D5-45D7-B780-D64F17EB3D82}" presName="sibTrans" presStyleLbl="node1" presStyleIdx="1" presStyleCnt="3"/>
      <dgm:spPr/>
      <dgm:t>
        <a:bodyPr/>
        <a:lstStyle/>
        <a:p>
          <a:endParaRPr lang="en-US"/>
        </a:p>
      </dgm:t>
    </dgm:pt>
    <dgm:pt modelId="{F1599168-A127-4AEE-97C4-BBC794F41125}" type="pres">
      <dgm:prSet presAssocID="{43CCB0D1-DE27-4357-A12C-113A781AE375}" presName="dummy" presStyleCnt="0"/>
      <dgm:spPr/>
    </dgm:pt>
    <dgm:pt modelId="{D8E8A93E-CF69-469E-AD11-C6621958FC26}" type="pres">
      <dgm:prSet presAssocID="{43CCB0D1-DE27-4357-A12C-113A781AE375}" presName="node" presStyleLbl="revTx" presStyleIdx="2" presStyleCnt="3">
        <dgm:presLayoutVars>
          <dgm:bulletEnabled val="1"/>
        </dgm:presLayoutVars>
      </dgm:prSet>
      <dgm:spPr/>
      <dgm:t>
        <a:bodyPr/>
        <a:lstStyle/>
        <a:p>
          <a:endParaRPr lang="en-US"/>
        </a:p>
      </dgm:t>
    </dgm:pt>
    <dgm:pt modelId="{1BC4531B-F3F2-4639-8FF4-D2592FC63D93}" type="pres">
      <dgm:prSet presAssocID="{8942DD15-ED96-4A8E-94B0-B74927E5136B}" presName="sibTrans" presStyleLbl="node1" presStyleIdx="2" presStyleCnt="3"/>
      <dgm:spPr/>
      <dgm:t>
        <a:bodyPr/>
        <a:lstStyle/>
        <a:p>
          <a:endParaRPr lang="en-US"/>
        </a:p>
      </dgm:t>
    </dgm:pt>
  </dgm:ptLst>
  <dgm:cxnLst>
    <dgm:cxn modelId="{D5FA65EA-0F51-41C0-A014-0A852364B270}" srcId="{8DF6BFBB-B684-4B88-883F-141D74EC6068}" destId="{43CCB0D1-DE27-4357-A12C-113A781AE375}" srcOrd="2" destOrd="0" parTransId="{18D1B79E-3335-433B-858C-97BAE812AAAF}" sibTransId="{8942DD15-ED96-4A8E-94B0-B74927E5136B}"/>
    <dgm:cxn modelId="{E8FED89B-09F4-CC44-B875-BE3DDB19C359}" type="presOf" srcId="{8180CB63-007D-4618-83E7-92C9215278FC}" destId="{6C58EDEC-54DB-4516-8618-A5208DC88555}" srcOrd="0" destOrd="0" presId="urn:microsoft.com/office/officeart/2005/8/layout/cycle1"/>
    <dgm:cxn modelId="{FECC11AF-159F-7B42-9D4B-762E8615EEC7}" type="presOf" srcId="{CF8356CA-62D5-45D7-B780-D64F17EB3D82}" destId="{7072BE13-9CCA-430E-A21A-88DA107B0150}" srcOrd="0" destOrd="0" presId="urn:microsoft.com/office/officeart/2005/8/layout/cycle1"/>
    <dgm:cxn modelId="{A49F8313-6961-5D46-AEB8-0205915A57A0}" type="presOf" srcId="{8DF6BFBB-B684-4B88-883F-141D74EC6068}" destId="{D660AE35-E99B-4163-B64D-D22162D27285}" srcOrd="0" destOrd="0" presId="urn:microsoft.com/office/officeart/2005/8/layout/cycle1"/>
    <dgm:cxn modelId="{8FAFBCB3-63AD-413E-A588-250A4BA530E6}" srcId="{8DF6BFBB-B684-4B88-883F-141D74EC6068}" destId="{DDE969F2-8403-4497-B1A6-0F9D2A49ED91}" srcOrd="0" destOrd="0" parTransId="{3D57F789-5BE2-4904-B431-AFC95B0904EB}" sibTransId="{8180CB63-007D-4618-83E7-92C9215278FC}"/>
    <dgm:cxn modelId="{2535BFB0-2AF3-F44B-8FED-03F722F2484C}" type="presOf" srcId="{DDE969F2-8403-4497-B1A6-0F9D2A49ED91}" destId="{4859A0AC-94B7-446E-92F1-DFBFBB661A30}" srcOrd="0" destOrd="0" presId="urn:microsoft.com/office/officeart/2005/8/layout/cycle1"/>
    <dgm:cxn modelId="{85086C0B-3C34-4826-B4E9-27BFA46B52E9}" srcId="{8DF6BFBB-B684-4B88-883F-141D74EC6068}" destId="{4514D94D-E96D-4730-BCF4-7E915E63F5B0}" srcOrd="1" destOrd="0" parTransId="{F6C3CD58-C421-4D00-9BAE-BA8DF886FD2D}" sibTransId="{CF8356CA-62D5-45D7-B780-D64F17EB3D82}"/>
    <dgm:cxn modelId="{1BF4318D-34E0-BB4A-96ED-26E9FCEFAA28}" type="presOf" srcId="{8942DD15-ED96-4A8E-94B0-B74927E5136B}" destId="{1BC4531B-F3F2-4639-8FF4-D2592FC63D93}" srcOrd="0" destOrd="0" presId="urn:microsoft.com/office/officeart/2005/8/layout/cycle1"/>
    <dgm:cxn modelId="{4EB371E2-210E-834A-94CA-EB0FA813A486}" type="presOf" srcId="{4514D94D-E96D-4730-BCF4-7E915E63F5B0}" destId="{23E87C27-54AD-47A2-9C4A-F0068523A50B}" srcOrd="0" destOrd="0" presId="urn:microsoft.com/office/officeart/2005/8/layout/cycle1"/>
    <dgm:cxn modelId="{956B3CCF-3587-7E42-894E-0E81B17406CE}" type="presOf" srcId="{43CCB0D1-DE27-4357-A12C-113A781AE375}" destId="{D8E8A93E-CF69-469E-AD11-C6621958FC26}" srcOrd="0" destOrd="0" presId="urn:microsoft.com/office/officeart/2005/8/layout/cycle1"/>
    <dgm:cxn modelId="{2172F935-7C19-4647-9A96-29D082E79CDF}" type="presParOf" srcId="{D660AE35-E99B-4163-B64D-D22162D27285}" destId="{F70697FD-90C8-4EB5-8D64-D38D88498013}" srcOrd="0" destOrd="0" presId="urn:microsoft.com/office/officeart/2005/8/layout/cycle1"/>
    <dgm:cxn modelId="{63575CB5-B4CD-F34A-8FE3-924573152CB3}" type="presParOf" srcId="{D660AE35-E99B-4163-B64D-D22162D27285}" destId="{4859A0AC-94B7-446E-92F1-DFBFBB661A30}" srcOrd="1" destOrd="0" presId="urn:microsoft.com/office/officeart/2005/8/layout/cycle1"/>
    <dgm:cxn modelId="{DE8C1598-A3F4-A543-AB27-FFA026985676}" type="presParOf" srcId="{D660AE35-E99B-4163-B64D-D22162D27285}" destId="{6C58EDEC-54DB-4516-8618-A5208DC88555}" srcOrd="2" destOrd="0" presId="urn:microsoft.com/office/officeart/2005/8/layout/cycle1"/>
    <dgm:cxn modelId="{8F196D87-FDCF-1047-9ABA-D3477BEC8D78}" type="presParOf" srcId="{D660AE35-E99B-4163-B64D-D22162D27285}" destId="{670AB4E5-A69C-44DB-89DC-EE706E1D202C}" srcOrd="3" destOrd="0" presId="urn:microsoft.com/office/officeart/2005/8/layout/cycle1"/>
    <dgm:cxn modelId="{FFAD9B08-82B0-764D-B555-CE6596B87CDB}" type="presParOf" srcId="{D660AE35-E99B-4163-B64D-D22162D27285}" destId="{23E87C27-54AD-47A2-9C4A-F0068523A50B}" srcOrd="4" destOrd="0" presId="urn:microsoft.com/office/officeart/2005/8/layout/cycle1"/>
    <dgm:cxn modelId="{851D5049-DC7C-304E-BDF9-63B54ACC632F}" type="presParOf" srcId="{D660AE35-E99B-4163-B64D-D22162D27285}" destId="{7072BE13-9CCA-430E-A21A-88DA107B0150}" srcOrd="5" destOrd="0" presId="urn:microsoft.com/office/officeart/2005/8/layout/cycle1"/>
    <dgm:cxn modelId="{6EA9A1F5-20AC-C446-833A-C071043966A7}" type="presParOf" srcId="{D660AE35-E99B-4163-B64D-D22162D27285}" destId="{F1599168-A127-4AEE-97C4-BBC794F41125}" srcOrd="6" destOrd="0" presId="urn:microsoft.com/office/officeart/2005/8/layout/cycle1"/>
    <dgm:cxn modelId="{70EA3969-AD0B-4140-B1AE-EE822105D0C7}" type="presParOf" srcId="{D660AE35-E99B-4163-B64D-D22162D27285}" destId="{D8E8A93E-CF69-469E-AD11-C6621958FC26}" srcOrd="7" destOrd="0" presId="urn:microsoft.com/office/officeart/2005/8/layout/cycle1"/>
    <dgm:cxn modelId="{7AE9ED6F-5232-5942-93D2-A6E3C1FA88ED}" type="presParOf" srcId="{D660AE35-E99B-4163-B64D-D22162D27285}" destId="{1BC4531B-F3F2-4639-8FF4-D2592FC63D93}" srcOrd="8"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9BA6AE-31B4-AE46-AE60-A96E0D5CF2C7}" type="doc">
      <dgm:prSet loTypeId="urn:microsoft.com/office/officeart/2005/8/layout/radial4" loCatId="" qsTypeId="urn:microsoft.com/office/officeart/2005/8/quickstyle/simple4" qsCatId="simple" csTypeId="urn:microsoft.com/office/officeart/2005/8/colors/colorful1#1" csCatId="colorful" phldr="1"/>
      <dgm:spPr/>
      <dgm:t>
        <a:bodyPr/>
        <a:lstStyle/>
        <a:p>
          <a:endParaRPr lang="en-US"/>
        </a:p>
      </dgm:t>
    </dgm:pt>
    <dgm:pt modelId="{D866333A-65B6-714B-9E29-6CAA625AF829}">
      <dgm:prSet phldrT="[Text]"/>
      <dgm:spPr/>
      <dgm:t>
        <a:bodyPr/>
        <a:lstStyle/>
        <a:p>
          <a:r>
            <a:rPr lang="en-US" dirty="0" smtClean="0"/>
            <a:t>Etiologies</a:t>
          </a:r>
          <a:endParaRPr lang="en-US" dirty="0"/>
        </a:p>
      </dgm:t>
    </dgm:pt>
    <dgm:pt modelId="{3040036A-0AB2-BD47-A2C3-1CAF069A21A3}" type="parTrans" cxnId="{7927BCB8-9F19-8748-A07C-7C11A57B340D}">
      <dgm:prSet/>
      <dgm:spPr/>
      <dgm:t>
        <a:bodyPr/>
        <a:lstStyle/>
        <a:p>
          <a:endParaRPr lang="en-US"/>
        </a:p>
      </dgm:t>
    </dgm:pt>
    <dgm:pt modelId="{367E1347-64C0-BC44-88B8-E61AEE51EDDD}" type="sibTrans" cxnId="{7927BCB8-9F19-8748-A07C-7C11A57B340D}">
      <dgm:prSet/>
      <dgm:spPr/>
      <dgm:t>
        <a:bodyPr/>
        <a:lstStyle/>
        <a:p>
          <a:endParaRPr lang="en-US"/>
        </a:p>
      </dgm:t>
    </dgm:pt>
    <dgm:pt modelId="{7849941C-A5BA-BF41-B5E7-A8E81E293863}">
      <dgm:prSet phldrT="[Text]" custT="1"/>
      <dgm:spPr/>
      <dgm:t>
        <a:bodyPr/>
        <a:lstStyle/>
        <a:p>
          <a:r>
            <a:rPr lang="en-US" sz="2400" b="1" dirty="0" smtClean="0">
              <a:solidFill>
                <a:srgbClr val="FFFFFF"/>
              </a:solidFill>
              <a:effectLst>
                <a:outerShdw blurRad="50800" dist="38100" algn="l" rotWithShape="0">
                  <a:prstClr val="black">
                    <a:alpha val="40000"/>
                  </a:prstClr>
                </a:outerShdw>
              </a:effectLst>
            </a:rPr>
            <a:t>Oral Motor Delay/</a:t>
          </a:r>
        </a:p>
        <a:p>
          <a:r>
            <a:rPr lang="en-US" sz="2400" b="1" dirty="0" smtClean="0">
              <a:solidFill>
                <a:srgbClr val="FFFFFF"/>
              </a:solidFill>
              <a:effectLst>
                <a:outerShdw blurRad="50800" dist="38100" algn="l" rotWithShape="0">
                  <a:prstClr val="black">
                    <a:alpha val="40000"/>
                  </a:prstClr>
                </a:outerShdw>
              </a:effectLst>
            </a:rPr>
            <a:t>Difficulties</a:t>
          </a:r>
          <a:endParaRPr lang="en-US" sz="2400" b="1" dirty="0">
            <a:solidFill>
              <a:srgbClr val="FFFFFF"/>
            </a:solidFill>
            <a:effectLst>
              <a:outerShdw blurRad="50800" dist="38100" algn="l" rotWithShape="0">
                <a:prstClr val="black">
                  <a:alpha val="40000"/>
                </a:prstClr>
              </a:outerShdw>
            </a:effectLst>
          </a:endParaRPr>
        </a:p>
      </dgm:t>
    </dgm:pt>
    <dgm:pt modelId="{D7CFDEE9-A497-0A42-8D5C-940082943AD8}" type="parTrans" cxnId="{6D43D157-A6BC-3947-BA43-2E70ED5DF695}">
      <dgm:prSet/>
      <dgm:spPr/>
      <dgm:t>
        <a:bodyPr/>
        <a:lstStyle/>
        <a:p>
          <a:endParaRPr lang="en-US"/>
        </a:p>
      </dgm:t>
    </dgm:pt>
    <dgm:pt modelId="{A1A701F2-9BC8-4D4C-9895-45C6E4447A87}" type="sibTrans" cxnId="{6D43D157-A6BC-3947-BA43-2E70ED5DF695}">
      <dgm:prSet/>
      <dgm:spPr/>
      <dgm:t>
        <a:bodyPr/>
        <a:lstStyle/>
        <a:p>
          <a:endParaRPr lang="en-US"/>
        </a:p>
      </dgm:t>
    </dgm:pt>
    <dgm:pt modelId="{1A248E4A-8F9C-9B46-8F12-7A941E52E2D5}">
      <dgm:prSet phldrT="[Text]" custT="1"/>
      <dgm:spPr>
        <a:solidFill>
          <a:schemeClr val="tx2">
            <a:lumMod val="75000"/>
          </a:schemeClr>
        </a:solidFill>
      </dgm:spPr>
      <dgm:t>
        <a:bodyPr/>
        <a:lstStyle/>
        <a:p>
          <a:r>
            <a:rPr lang="en-US" sz="2400" b="1" dirty="0" smtClean="0">
              <a:solidFill>
                <a:srgbClr val="FFFFFF"/>
              </a:solidFill>
              <a:effectLst>
                <a:outerShdw blurRad="50800" dist="38100" algn="l" rotWithShape="0">
                  <a:prstClr val="black">
                    <a:alpha val="40000"/>
                  </a:prstClr>
                </a:outerShdw>
              </a:effectLst>
            </a:rPr>
            <a:t>Neurological</a:t>
          </a:r>
          <a:endParaRPr lang="en-US" sz="2400" b="1" dirty="0">
            <a:solidFill>
              <a:srgbClr val="FFFFFF"/>
            </a:solidFill>
            <a:effectLst>
              <a:outerShdw blurRad="50800" dist="38100" algn="l" rotWithShape="0">
                <a:prstClr val="black">
                  <a:alpha val="40000"/>
                </a:prstClr>
              </a:outerShdw>
            </a:effectLst>
          </a:endParaRPr>
        </a:p>
      </dgm:t>
    </dgm:pt>
    <dgm:pt modelId="{E845B7FE-273D-FB43-9AB3-CFBDA0418C8A}" type="parTrans" cxnId="{263C662F-3ECD-A642-A471-F8913EC8CFC0}">
      <dgm:prSet/>
      <dgm:spPr>
        <a:solidFill>
          <a:srgbClr val="003F60"/>
        </a:solidFill>
      </dgm:spPr>
      <dgm:t>
        <a:bodyPr/>
        <a:lstStyle/>
        <a:p>
          <a:endParaRPr lang="en-US"/>
        </a:p>
      </dgm:t>
    </dgm:pt>
    <dgm:pt modelId="{658F3F1D-A6BC-D94D-96AC-F9EF33A89292}" type="sibTrans" cxnId="{263C662F-3ECD-A642-A471-F8913EC8CFC0}">
      <dgm:prSet/>
      <dgm:spPr/>
      <dgm:t>
        <a:bodyPr/>
        <a:lstStyle/>
        <a:p>
          <a:endParaRPr lang="en-US"/>
        </a:p>
      </dgm:t>
    </dgm:pt>
    <dgm:pt modelId="{01EFA694-2107-3242-A069-EFBB2AD7D714}">
      <dgm:prSet phldrT="[Text]" custT="1"/>
      <dgm:spPr>
        <a:solidFill>
          <a:srgbClr val="FF8070"/>
        </a:solidFill>
      </dgm:spPr>
      <dgm:t>
        <a:bodyPr/>
        <a:lstStyle/>
        <a:p>
          <a:r>
            <a:rPr lang="en-US" sz="2400" b="1" dirty="0" smtClean="0">
              <a:solidFill>
                <a:srgbClr val="FFFFFF"/>
              </a:solidFill>
              <a:effectLst>
                <a:outerShdw blurRad="50800" dist="38100" algn="l" rotWithShape="0">
                  <a:prstClr val="black">
                    <a:alpha val="40000"/>
                  </a:prstClr>
                </a:outerShdw>
              </a:effectLst>
            </a:rPr>
            <a:t>Anatomical/ Structural</a:t>
          </a:r>
          <a:endParaRPr lang="en-US" sz="2400" b="1" dirty="0">
            <a:solidFill>
              <a:srgbClr val="FFFFFF"/>
            </a:solidFill>
            <a:effectLst>
              <a:outerShdw blurRad="50800" dist="38100" algn="l" rotWithShape="0">
                <a:prstClr val="black">
                  <a:alpha val="40000"/>
                </a:prstClr>
              </a:outerShdw>
            </a:effectLst>
          </a:endParaRPr>
        </a:p>
      </dgm:t>
    </dgm:pt>
    <dgm:pt modelId="{C5DA92CB-B955-BA4E-B56A-249839C16CA8}" type="parTrans" cxnId="{1D732EF8-8320-F547-A603-6BDF8138F9DB}">
      <dgm:prSet/>
      <dgm:spPr>
        <a:solidFill>
          <a:srgbClr val="FF8070"/>
        </a:solidFill>
      </dgm:spPr>
      <dgm:t>
        <a:bodyPr/>
        <a:lstStyle/>
        <a:p>
          <a:endParaRPr lang="en-US"/>
        </a:p>
      </dgm:t>
    </dgm:pt>
    <dgm:pt modelId="{A3CDA5FD-6146-7D40-88F0-B254F3CF9E7F}" type="sibTrans" cxnId="{1D732EF8-8320-F547-A603-6BDF8138F9DB}">
      <dgm:prSet/>
      <dgm:spPr/>
      <dgm:t>
        <a:bodyPr/>
        <a:lstStyle/>
        <a:p>
          <a:endParaRPr lang="en-US"/>
        </a:p>
      </dgm:t>
    </dgm:pt>
    <dgm:pt modelId="{7C2C8F25-B886-614A-8999-8421E464DCC0}">
      <dgm:prSet custT="1"/>
      <dgm:spPr/>
      <dgm:t>
        <a:bodyPr/>
        <a:lstStyle/>
        <a:p>
          <a:r>
            <a:rPr lang="en-US" sz="2400" b="1" dirty="0" smtClean="0">
              <a:solidFill>
                <a:schemeClr val="bg1"/>
              </a:solidFill>
              <a:effectLst>
                <a:outerShdw blurRad="50800" dist="38100" algn="l" rotWithShape="0">
                  <a:prstClr val="black">
                    <a:alpha val="40000"/>
                  </a:prstClr>
                </a:outerShdw>
              </a:effectLst>
            </a:rPr>
            <a:t>Genetics</a:t>
          </a:r>
          <a:endParaRPr lang="en-US" sz="2400" b="1" dirty="0">
            <a:solidFill>
              <a:schemeClr val="bg1"/>
            </a:solidFill>
            <a:effectLst>
              <a:outerShdw blurRad="50800" dist="38100" algn="l" rotWithShape="0">
                <a:prstClr val="black">
                  <a:alpha val="40000"/>
                </a:prstClr>
              </a:outerShdw>
            </a:effectLst>
          </a:endParaRPr>
        </a:p>
      </dgm:t>
    </dgm:pt>
    <dgm:pt modelId="{C9840E07-AC9F-0E44-8E32-920650EF73E8}" type="parTrans" cxnId="{87E2DD9D-ECDA-D74E-8DAC-2609A3135BF4}">
      <dgm:prSet/>
      <dgm:spPr/>
      <dgm:t>
        <a:bodyPr/>
        <a:lstStyle/>
        <a:p>
          <a:endParaRPr lang="en-US"/>
        </a:p>
      </dgm:t>
    </dgm:pt>
    <dgm:pt modelId="{4E98E7B1-A911-DE4D-AB2C-EFDBEEF001F6}" type="sibTrans" cxnId="{87E2DD9D-ECDA-D74E-8DAC-2609A3135BF4}">
      <dgm:prSet/>
      <dgm:spPr/>
      <dgm:t>
        <a:bodyPr/>
        <a:lstStyle/>
        <a:p>
          <a:endParaRPr lang="en-US"/>
        </a:p>
      </dgm:t>
    </dgm:pt>
    <dgm:pt modelId="{114B4017-0071-7D4F-B00D-F3993B40AB55}">
      <dgm:prSet custT="1"/>
      <dgm:spPr/>
      <dgm:t>
        <a:bodyPr/>
        <a:lstStyle/>
        <a:p>
          <a:r>
            <a:rPr lang="en-US" sz="2400" b="1" dirty="0" smtClean="0">
              <a:solidFill>
                <a:srgbClr val="FFFFFF"/>
              </a:solidFill>
              <a:effectLst>
                <a:outerShdw blurRad="50800" dist="38100" algn="l" rotWithShape="0">
                  <a:prstClr val="black">
                    <a:alpha val="40000"/>
                  </a:prstClr>
                </a:outerShdw>
              </a:effectLst>
            </a:rPr>
            <a:t>Secondary to Systemic Illness</a:t>
          </a:r>
          <a:endParaRPr lang="en-US" sz="2400" b="1" dirty="0">
            <a:solidFill>
              <a:srgbClr val="FFFFFF"/>
            </a:solidFill>
            <a:effectLst>
              <a:outerShdw blurRad="50800" dist="38100" algn="l" rotWithShape="0">
                <a:prstClr val="black">
                  <a:alpha val="40000"/>
                </a:prstClr>
              </a:outerShdw>
            </a:effectLst>
          </a:endParaRPr>
        </a:p>
      </dgm:t>
    </dgm:pt>
    <dgm:pt modelId="{5C5619CA-5B0D-5C41-A975-2B989630E119}" type="parTrans" cxnId="{8D813405-664F-F44C-8572-A1F6EF3067AD}">
      <dgm:prSet/>
      <dgm:spPr/>
      <dgm:t>
        <a:bodyPr/>
        <a:lstStyle/>
        <a:p>
          <a:endParaRPr lang="en-US"/>
        </a:p>
      </dgm:t>
    </dgm:pt>
    <dgm:pt modelId="{62142975-44D0-5441-A09C-4660601712E4}" type="sibTrans" cxnId="{8D813405-664F-F44C-8572-A1F6EF3067AD}">
      <dgm:prSet/>
      <dgm:spPr/>
      <dgm:t>
        <a:bodyPr/>
        <a:lstStyle/>
        <a:p>
          <a:endParaRPr lang="en-US"/>
        </a:p>
      </dgm:t>
    </dgm:pt>
    <dgm:pt modelId="{0B90007F-D433-DA45-ABDB-8D7C9E75BD33}">
      <dgm:prSet custT="1"/>
      <dgm:spPr>
        <a:solidFill>
          <a:schemeClr val="tx2">
            <a:lumMod val="75000"/>
          </a:schemeClr>
        </a:solidFill>
      </dgm:spPr>
      <dgm:t>
        <a:bodyPr/>
        <a:lstStyle/>
        <a:p>
          <a:r>
            <a:rPr lang="en-US" sz="2400" b="1" dirty="0" smtClean="0">
              <a:solidFill>
                <a:srgbClr val="FFFFFF"/>
              </a:solidFill>
              <a:effectLst>
                <a:outerShdw blurRad="50800" dist="38100" algn="l" rotWithShape="0">
                  <a:prstClr val="black">
                    <a:alpha val="40000"/>
                  </a:prstClr>
                </a:outerShdw>
              </a:effectLst>
            </a:rPr>
            <a:t>Psychosocial Behavioral</a:t>
          </a:r>
          <a:endParaRPr lang="en-US" sz="2400" b="1" dirty="0">
            <a:solidFill>
              <a:srgbClr val="FFFFFF"/>
            </a:solidFill>
            <a:effectLst>
              <a:outerShdw blurRad="50800" dist="38100" algn="l" rotWithShape="0">
                <a:prstClr val="black">
                  <a:alpha val="40000"/>
                </a:prstClr>
              </a:outerShdw>
            </a:effectLst>
          </a:endParaRPr>
        </a:p>
      </dgm:t>
    </dgm:pt>
    <dgm:pt modelId="{5E7DD7D8-4333-5347-9313-690B2B5E6E0E}" type="parTrans" cxnId="{8580987E-63DD-1E40-A987-B2A4639EE8C6}">
      <dgm:prSet/>
      <dgm:spPr>
        <a:solidFill>
          <a:srgbClr val="003F60"/>
        </a:solidFill>
      </dgm:spPr>
      <dgm:t>
        <a:bodyPr/>
        <a:lstStyle/>
        <a:p>
          <a:endParaRPr lang="en-US"/>
        </a:p>
      </dgm:t>
    </dgm:pt>
    <dgm:pt modelId="{B3CAB6FC-6D1D-6641-8B0F-1C353B9FB8FB}" type="sibTrans" cxnId="{8580987E-63DD-1E40-A987-B2A4639EE8C6}">
      <dgm:prSet/>
      <dgm:spPr/>
      <dgm:t>
        <a:bodyPr/>
        <a:lstStyle/>
        <a:p>
          <a:endParaRPr lang="en-US"/>
        </a:p>
      </dgm:t>
    </dgm:pt>
    <dgm:pt modelId="{0C4BDC7D-5340-624B-96C6-12E016A7E555}">
      <dgm:prSet custT="1"/>
      <dgm:spPr>
        <a:solidFill>
          <a:srgbClr val="FF8070"/>
        </a:solidFill>
      </dgm:spPr>
      <dgm:t>
        <a:bodyPr/>
        <a:lstStyle/>
        <a:p>
          <a:r>
            <a:rPr lang="en-US" sz="2400" b="1" dirty="0" smtClean="0">
              <a:solidFill>
                <a:srgbClr val="FFFFFF"/>
              </a:solidFill>
              <a:effectLst>
                <a:outerShdw blurRad="50800" dist="38100" algn="l" rotWithShape="0">
                  <a:prstClr val="black">
                    <a:alpha val="40000"/>
                  </a:prstClr>
                </a:outerShdw>
              </a:effectLst>
            </a:rPr>
            <a:t>Medical Trauma</a:t>
          </a:r>
          <a:endParaRPr lang="en-US" sz="2400" b="1" dirty="0">
            <a:solidFill>
              <a:srgbClr val="FFFFFF"/>
            </a:solidFill>
            <a:effectLst>
              <a:outerShdw blurRad="50800" dist="38100" algn="l" rotWithShape="0">
                <a:prstClr val="black">
                  <a:alpha val="40000"/>
                </a:prstClr>
              </a:outerShdw>
            </a:effectLst>
          </a:endParaRPr>
        </a:p>
      </dgm:t>
    </dgm:pt>
    <dgm:pt modelId="{9E00B1CE-9962-AF45-860C-7B4EE7510968}" type="parTrans" cxnId="{94DD4C15-CF39-9843-9CA5-A2E1850010DD}">
      <dgm:prSet/>
      <dgm:spPr>
        <a:solidFill>
          <a:srgbClr val="FF8070"/>
        </a:solidFill>
      </dgm:spPr>
      <dgm:t>
        <a:bodyPr/>
        <a:lstStyle/>
        <a:p>
          <a:endParaRPr lang="en-US"/>
        </a:p>
      </dgm:t>
    </dgm:pt>
    <dgm:pt modelId="{9E96B8F2-E955-E04A-AAA4-4C169DD6FB46}" type="sibTrans" cxnId="{94DD4C15-CF39-9843-9CA5-A2E1850010DD}">
      <dgm:prSet/>
      <dgm:spPr/>
      <dgm:t>
        <a:bodyPr/>
        <a:lstStyle/>
        <a:p>
          <a:endParaRPr lang="en-US"/>
        </a:p>
      </dgm:t>
    </dgm:pt>
    <dgm:pt modelId="{440ABE94-78D8-DA47-A892-E73E8CD6A2C3}" type="pres">
      <dgm:prSet presAssocID="{629BA6AE-31B4-AE46-AE60-A96E0D5CF2C7}" presName="cycle" presStyleCnt="0">
        <dgm:presLayoutVars>
          <dgm:chMax val="1"/>
          <dgm:dir/>
          <dgm:animLvl val="ctr"/>
          <dgm:resizeHandles val="exact"/>
        </dgm:presLayoutVars>
      </dgm:prSet>
      <dgm:spPr/>
      <dgm:t>
        <a:bodyPr/>
        <a:lstStyle/>
        <a:p>
          <a:endParaRPr lang="en-US"/>
        </a:p>
      </dgm:t>
    </dgm:pt>
    <dgm:pt modelId="{F9957201-5CF0-4A4B-B5CA-6A0C31178AD4}" type="pres">
      <dgm:prSet presAssocID="{D866333A-65B6-714B-9E29-6CAA625AF829}" presName="centerShape" presStyleLbl="node0" presStyleIdx="0" presStyleCnt="1" custLinFactNeighborX="-4158" custLinFactNeighborY="-208"/>
      <dgm:spPr/>
      <dgm:t>
        <a:bodyPr/>
        <a:lstStyle/>
        <a:p>
          <a:endParaRPr lang="en-US"/>
        </a:p>
      </dgm:t>
    </dgm:pt>
    <dgm:pt modelId="{A45EC3C1-C588-0942-9AC8-FC38A0CCBF24}" type="pres">
      <dgm:prSet presAssocID="{D7CFDEE9-A497-0A42-8D5C-940082943AD8}" presName="parTrans" presStyleLbl="bgSibTrans2D1" presStyleIdx="0" presStyleCnt="7"/>
      <dgm:spPr/>
      <dgm:t>
        <a:bodyPr/>
        <a:lstStyle/>
        <a:p>
          <a:endParaRPr lang="en-US"/>
        </a:p>
      </dgm:t>
    </dgm:pt>
    <dgm:pt modelId="{56D9A88E-9D6A-9646-BEE8-8E9849B83259}" type="pres">
      <dgm:prSet presAssocID="{7849941C-A5BA-BF41-B5E7-A8E81E293863}" presName="node" presStyleLbl="node1" presStyleIdx="0" presStyleCnt="7" custScaleX="120339" custScaleY="124155">
        <dgm:presLayoutVars>
          <dgm:bulletEnabled val="1"/>
        </dgm:presLayoutVars>
      </dgm:prSet>
      <dgm:spPr/>
      <dgm:t>
        <a:bodyPr/>
        <a:lstStyle/>
        <a:p>
          <a:endParaRPr lang="en-US"/>
        </a:p>
      </dgm:t>
    </dgm:pt>
    <dgm:pt modelId="{0DF05DDD-936D-0248-8C68-3EC89C2F9098}" type="pres">
      <dgm:prSet presAssocID="{E845B7FE-273D-FB43-9AB3-CFBDA0418C8A}" presName="parTrans" presStyleLbl="bgSibTrans2D1" presStyleIdx="1" presStyleCnt="7"/>
      <dgm:spPr/>
      <dgm:t>
        <a:bodyPr/>
        <a:lstStyle/>
        <a:p>
          <a:endParaRPr lang="en-US"/>
        </a:p>
      </dgm:t>
    </dgm:pt>
    <dgm:pt modelId="{B6CA5092-1BC0-AD47-B21E-636D9412A081}" type="pres">
      <dgm:prSet presAssocID="{1A248E4A-8F9C-9B46-8F12-7A941E52E2D5}" presName="node" presStyleLbl="node1" presStyleIdx="1" presStyleCnt="7" custScaleX="138725" custRadScaleRad="107174" custRadScaleInc="-2352">
        <dgm:presLayoutVars>
          <dgm:bulletEnabled val="1"/>
        </dgm:presLayoutVars>
      </dgm:prSet>
      <dgm:spPr/>
      <dgm:t>
        <a:bodyPr/>
        <a:lstStyle/>
        <a:p>
          <a:endParaRPr lang="en-US"/>
        </a:p>
      </dgm:t>
    </dgm:pt>
    <dgm:pt modelId="{6074E9AE-DF87-1748-B6ED-D13EADB078C6}" type="pres">
      <dgm:prSet presAssocID="{C5DA92CB-B955-BA4E-B56A-249839C16CA8}" presName="parTrans" presStyleLbl="bgSibTrans2D1" presStyleIdx="2" presStyleCnt="7"/>
      <dgm:spPr/>
      <dgm:t>
        <a:bodyPr/>
        <a:lstStyle/>
        <a:p>
          <a:endParaRPr lang="en-US"/>
        </a:p>
      </dgm:t>
    </dgm:pt>
    <dgm:pt modelId="{14EAD938-1C29-9F46-B361-9E9B72A91ABD}" type="pres">
      <dgm:prSet presAssocID="{01EFA694-2107-3242-A069-EFBB2AD7D714}" presName="node" presStyleLbl="node1" presStyleIdx="2" presStyleCnt="7" custScaleX="140406" custRadScaleRad="101988" custRadScaleInc="5924">
        <dgm:presLayoutVars>
          <dgm:bulletEnabled val="1"/>
        </dgm:presLayoutVars>
      </dgm:prSet>
      <dgm:spPr/>
      <dgm:t>
        <a:bodyPr/>
        <a:lstStyle/>
        <a:p>
          <a:endParaRPr lang="en-US"/>
        </a:p>
      </dgm:t>
    </dgm:pt>
    <dgm:pt modelId="{0190B9F0-0239-1849-8078-8EAEF254882E}" type="pres">
      <dgm:prSet presAssocID="{C9840E07-AC9F-0E44-8E32-920650EF73E8}" presName="parTrans" presStyleLbl="bgSibTrans2D1" presStyleIdx="3" presStyleCnt="7"/>
      <dgm:spPr/>
      <dgm:t>
        <a:bodyPr/>
        <a:lstStyle/>
        <a:p>
          <a:endParaRPr lang="en-US"/>
        </a:p>
      </dgm:t>
    </dgm:pt>
    <dgm:pt modelId="{1A0E815D-CCF2-B840-9A55-958C73F2863F}" type="pres">
      <dgm:prSet presAssocID="{7C2C8F25-B886-614A-8999-8421E464DCC0}" presName="node" presStyleLbl="node1" presStyleIdx="3" presStyleCnt="7" custScaleX="112871" custRadScaleRad="94244" custRadScaleInc="30914">
        <dgm:presLayoutVars>
          <dgm:bulletEnabled val="1"/>
        </dgm:presLayoutVars>
      </dgm:prSet>
      <dgm:spPr/>
      <dgm:t>
        <a:bodyPr/>
        <a:lstStyle/>
        <a:p>
          <a:endParaRPr lang="en-US"/>
        </a:p>
      </dgm:t>
    </dgm:pt>
    <dgm:pt modelId="{2D524D60-7D3E-DB42-8A37-2E9A04916B26}" type="pres">
      <dgm:prSet presAssocID="{5C5619CA-5B0D-5C41-A975-2B989630E119}" presName="parTrans" presStyleLbl="bgSibTrans2D1" presStyleIdx="4" presStyleCnt="7"/>
      <dgm:spPr/>
      <dgm:t>
        <a:bodyPr/>
        <a:lstStyle/>
        <a:p>
          <a:endParaRPr lang="en-US"/>
        </a:p>
      </dgm:t>
    </dgm:pt>
    <dgm:pt modelId="{543CC9C7-ED62-544D-98FF-1813373A8973}" type="pres">
      <dgm:prSet presAssocID="{114B4017-0071-7D4F-B00D-F3993B40AB55}" presName="node" presStyleLbl="node1" presStyleIdx="4" presStyleCnt="7" custScaleX="144200" custRadScaleRad="110823" custRadScaleInc="39473">
        <dgm:presLayoutVars>
          <dgm:bulletEnabled val="1"/>
        </dgm:presLayoutVars>
      </dgm:prSet>
      <dgm:spPr/>
      <dgm:t>
        <a:bodyPr/>
        <a:lstStyle/>
        <a:p>
          <a:endParaRPr lang="en-US"/>
        </a:p>
      </dgm:t>
    </dgm:pt>
    <dgm:pt modelId="{29688071-4B70-1843-8AEA-9FDA6558AC6C}" type="pres">
      <dgm:prSet presAssocID="{5E7DD7D8-4333-5347-9313-690B2B5E6E0E}" presName="parTrans" presStyleLbl="bgSibTrans2D1" presStyleIdx="5" presStyleCnt="7"/>
      <dgm:spPr/>
      <dgm:t>
        <a:bodyPr/>
        <a:lstStyle/>
        <a:p>
          <a:endParaRPr lang="en-US"/>
        </a:p>
      </dgm:t>
    </dgm:pt>
    <dgm:pt modelId="{25D60004-29D2-7948-9D12-F71D8A304189}" type="pres">
      <dgm:prSet presAssocID="{0B90007F-D433-DA45-ABDB-8D7C9E75BD33}" presName="node" presStyleLbl="node1" presStyleIdx="5" presStyleCnt="7" custScaleX="132192" custRadScaleRad="102978" custRadScaleInc="20552">
        <dgm:presLayoutVars>
          <dgm:bulletEnabled val="1"/>
        </dgm:presLayoutVars>
      </dgm:prSet>
      <dgm:spPr/>
      <dgm:t>
        <a:bodyPr/>
        <a:lstStyle/>
        <a:p>
          <a:endParaRPr lang="en-US"/>
        </a:p>
      </dgm:t>
    </dgm:pt>
    <dgm:pt modelId="{6708FA3C-123B-5146-B929-9D5E7B5B2501}" type="pres">
      <dgm:prSet presAssocID="{9E00B1CE-9962-AF45-860C-7B4EE7510968}" presName="parTrans" presStyleLbl="bgSibTrans2D1" presStyleIdx="6" presStyleCnt="7"/>
      <dgm:spPr/>
      <dgm:t>
        <a:bodyPr/>
        <a:lstStyle/>
        <a:p>
          <a:endParaRPr lang="en-US"/>
        </a:p>
      </dgm:t>
    </dgm:pt>
    <dgm:pt modelId="{A9A3B905-ACD5-F840-9B5C-1FB7E79493D0}" type="pres">
      <dgm:prSet presAssocID="{0C4BDC7D-5340-624B-96C6-12E016A7E555}" presName="node" presStyleLbl="node1" presStyleIdx="6" presStyleCnt="7" custScaleX="126884">
        <dgm:presLayoutVars>
          <dgm:bulletEnabled val="1"/>
        </dgm:presLayoutVars>
      </dgm:prSet>
      <dgm:spPr/>
      <dgm:t>
        <a:bodyPr/>
        <a:lstStyle/>
        <a:p>
          <a:endParaRPr lang="en-US"/>
        </a:p>
      </dgm:t>
    </dgm:pt>
  </dgm:ptLst>
  <dgm:cxnLst>
    <dgm:cxn modelId="{8580987E-63DD-1E40-A987-B2A4639EE8C6}" srcId="{D866333A-65B6-714B-9E29-6CAA625AF829}" destId="{0B90007F-D433-DA45-ABDB-8D7C9E75BD33}" srcOrd="5" destOrd="0" parTransId="{5E7DD7D8-4333-5347-9313-690B2B5E6E0E}" sibTransId="{B3CAB6FC-6D1D-6641-8B0F-1C353B9FB8FB}"/>
    <dgm:cxn modelId="{157DB0C3-6618-C044-8427-CCD6E1246F63}" type="presOf" srcId="{629BA6AE-31B4-AE46-AE60-A96E0D5CF2C7}" destId="{440ABE94-78D8-DA47-A892-E73E8CD6A2C3}" srcOrd="0" destOrd="0" presId="urn:microsoft.com/office/officeart/2005/8/layout/radial4"/>
    <dgm:cxn modelId="{A7DA5752-6307-6B44-9086-A857D6560103}" type="presOf" srcId="{7C2C8F25-B886-614A-8999-8421E464DCC0}" destId="{1A0E815D-CCF2-B840-9A55-958C73F2863F}" srcOrd="0" destOrd="0" presId="urn:microsoft.com/office/officeart/2005/8/layout/radial4"/>
    <dgm:cxn modelId="{42F4B631-A83C-EB46-A154-28890982FAF5}" type="presOf" srcId="{C5DA92CB-B955-BA4E-B56A-249839C16CA8}" destId="{6074E9AE-DF87-1748-B6ED-D13EADB078C6}" srcOrd="0" destOrd="0" presId="urn:microsoft.com/office/officeart/2005/8/layout/radial4"/>
    <dgm:cxn modelId="{0F72FDB0-AA8E-6847-9C7A-AB20B8836A62}" type="presOf" srcId="{5C5619CA-5B0D-5C41-A975-2B989630E119}" destId="{2D524D60-7D3E-DB42-8A37-2E9A04916B26}" srcOrd="0" destOrd="0" presId="urn:microsoft.com/office/officeart/2005/8/layout/radial4"/>
    <dgm:cxn modelId="{14BF463E-2875-3E4B-A780-9C6A4635C6CE}" type="presOf" srcId="{01EFA694-2107-3242-A069-EFBB2AD7D714}" destId="{14EAD938-1C29-9F46-B361-9E9B72A91ABD}" srcOrd="0" destOrd="0" presId="urn:microsoft.com/office/officeart/2005/8/layout/radial4"/>
    <dgm:cxn modelId="{6D43D157-A6BC-3947-BA43-2E70ED5DF695}" srcId="{D866333A-65B6-714B-9E29-6CAA625AF829}" destId="{7849941C-A5BA-BF41-B5E7-A8E81E293863}" srcOrd="0" destOrd="0" parTransId="{D7CFDEE9-A497-0A42-8D5C-940082943AD8}" sibTransId="{A1A701F2-9BC8-4D4C-9895-45C6E4447A87}"/>
    <dgm:cxn modelId="{58B67588-5C56-4649-9921-27F773950DBE}" type="presOf" srcId="{1A248E4A-8F9C-9B46-8F12-7A941E52E2D5}" destId="{B6CA5092-1BC0-AD47-B21E-636D9412A081}" srcOrd="0" destOrd="0" presId="urn:microsoft.com/office/officeart/2005/8/layout/radial4"/>
    <dgm:cxn modelId="{BAC321E3-1A26-E44C-AEC8-5CB0B1A28C06}" type="presOf" srcId="{D7CFDEE9-A497-0A42-8D5C-940082943AD8}" destId="{A45EC3C1-C588-0942-9AC8-FC38A0CCBF24}" srcOrd="0" destOrd="0" presId="urn:microsoft.com/office/officeart/2005/8/layout/radial4"/>
    <dgm:cxn modelId="{87E2DD9D-ECDA-D74E-8DAC-2609A3135BF4}" srcId="{D866333A-65B6-714B-9E29-6CAA625AF829}" destId="{7C2C8F25-B886-614A-8999-8421E464DCC0}" srcOrd="3" destOrd="0" parTransId="{C9840E07-AC9F-0E44-8E32-920650EF73E8}" sibTransId="{4E98E7B1-A911-DE4D-AB2C-EFDBEEF001F6}"/>
    <dgm:cxn modelId="{96FBB30C-0DE6-6F46-9C38-E09426E15835}" type="presOf" srcId="{0B90007F-D433-DA45-ABDB-8D7C9E75BD33}" destId="{25D60004-29D2-7948-9D12-F71D8A304189}" srcOrd="0" destOrd="0" presId="urn:microsoft.com/office/officeart/2005/8/layout/radial4"/>
    <dgm:cxn modelId="{8D813405-664F-F44C-8572-A1F6EF3067AD}" srcId="{D866333A-65B6-714B-9E29-6CAA625AF829}" destId="{114B4017-0071-7D4F-B00D-F3993B40AB55}" srcOrd="4" destOrd="0" parTransId="{5C5619CA-5B0D-5C41-A975-2B989630E119}" sibTransId="{62142975-44D0-5441-A09C-4660601712E4}"/>
    <dgm:cxn modelId="{09E19B14-114A-8042-9DA6-1742E014A98D}" type="presOf" srcId="{5E7DD7D8-4333-5347-9313-690B2B5E6E0E}" destId="{29688071-4B70-1843-8AEA-9FDA6558AC6C}" srcOrd="0" destOrd="0" presId="urn:microsoft.com/office/officeart/2005/8/layout/radial4"/>
    <dgm:cxn modelId="{961A1E92-F3E4-2840-80D2-357058EFAD4B}" type="presOf" srcId="{9E00B1CE-9962-AF45-860C-7B4EE7510968}" destId="{6708FA3C-123B-5146-B929-9D5E7B5B2501}" srcOrd="0" destOrd="0" presId="urn:microsoft.com/office/officeart/2005/8/layout/radial4"/>
    <dgm:cxn modelId="{A17FCE64-BE7F-7741-BA7C-0738C564DA43}" type="presOf" srcId="{C9840E07-AC9F-0E44-8E32-920650EF73E8}" destId="{0190B9F0-0239-1849-8078-8EAEF254882E}" srcOrd="0" destOrd="0" presId="urn:microsoft.com/office/officeart/2005/8/layout/radial4"/>
    <dgm:cxn modelId="{7927BCB8-9F19-8748-A07C-7C11A57B340D}" srcId="{629BA6AE-31B4-AE46-AE60-A96E0D5CF2C7}" destId="{D866333A-65B6-714B-9E29-6CAA625AF829}" srcOrd="0" destOrd="0" parTransId="{3040036A-0AB2-BD47-A2C3-1CAF069A21A3}" sibTransId="{367E1347-64C0-BC44-88B8-E61AEE51EDDD}"/>
    <dgm:cxn modelId="{3705F579-DDF5-B843-BFFB-8020CC82DA06}" type="presOf" srcId="{E845B7FE-273D-FB43-9AB3-CFBDA0418C8A}" destId="{0DF05DDD-936D-0248-8C68-3EC89C2F9098}" srcOrd="0" destOrd="0" presId="urn:microsoft.com/office/officeart/2005/8/layout/radial4"/>
    <dgm:cxn modelId="{9D551907-1BA0-9D46-9B32-C116140092FF}" type="presOf" srcId="{7849941C-A5BA-BF41-B5E7-A8E81E293863}" destId="{56D9A88E-9D6A-9646-BEE8-8E9849B83259}" srcOrd="0" destOrd="0" presId="urn:microsoft.com/office/officeart/2005/8/layout/radial4"/>
    <dgm:cxn modelId="{263C662F-3ECD-A642-A471-F8913EC8CFC0}" srcId="{D866333A-65B6-714B-9E29-6CAA625AF829}" destId="{1A248E4A-8F9C-9B46-8F12-7A941E52E2D5}" srcOrd="1" destOrd="0" parTransId="{E845B7FE-273D-FB43-9AB3-CFBDA0418C8A}" sibTransId="{658F3F1D-A6BC-D94D-96AC-F9EF33A89292}"/>
    <dgm:cxn modelId="{22BE1747-9690-3D4F-9C8F-F2C8F4C964A5}" type="presOf" srcId="{D866333A-65B6-714B-9E29-6CAA625AF829}" destId="{F9957201-5CF0-4A4B-B5CA-6A0C31178AD4}" srcOrd="0" destOrd="0" presId="urn:microsoft.com/office/officeart/2005/8/layout/radial4"/>
    <dgm:cxn modelId="{1D732EF8-8320-F547-A603-6BDF8138F9DB}" srcId="{D866333A-65B6-714B-9E29-6CAA625AF829}" destId="{01EFA694-2107-3242-A069-EFBB2AD7D714}" srcOrd="2" destOrd="0" parTransId="{C5DA92CB-B955-BA4E-B56A-249839C16CA8}" sibTransId="{A3CDA5FD-6146-7D40-88F0-B254F3CF9E7F}"/>
    <dgm:cxn modelId="{6A87BCA6-224C-D24C-BEEA-921D82D6C500}" type="presOf" srcId="{114B4017-0071-7D4F-B00D-F3993B40AB55}" destId="{543CC9C7-ED62-544D-98FF-1813373A8973}" srcOrd="0" destOrd="0" presId="urn:microsoft.com/office/officeart/2005/8/layout/radial4"/>
    <dgm:cxn modelId="{94DD4C15-CF39-9843-9CA5-A2E1850010DD}" srcId="{D866333A-65B6-714B-9E29-6CAA625AF829}" destId="{0C4BDC7D-5340-624B-96C6-12E016A7E555}" srcOrd="6" destOrd="0" parTransId="{9E00B1CE-9962-AF45-860C-7B4EE7510968}" sibTransId="{9E96B8F2-E955-E04A-AAA4-4C169DD6FB46}"/>
    <dgm:cxn modelId="{FF540D5F-63F7-5F47-8400-47B665890789}" type="presOf" srcId="{0C4BDC7D-5340-624B-96C6-12E016A7E555}" destId="{A9A3B905-ACD5-F840-9B5C-1FB7E79493D0}" srcOrd="0" destOrd="0" presId="urn:microsoft.com/office/officeart/2005/8/layout/radial4"/>
    <dgm:cxn modelId="{B600C1DC-E67A-364A-A95E-DA1778C8B88C}" type="presParOf" srcId="{440ABE94-78D8-DA47-A892-E73E8CD6A2C3}" destId="{F9957201-5CF0-4A4B-B5CA-6A0C31178AD4}" srcOrd="0" destOrd="0" presId="urn:microsoft.com/office/officeart/2005/8/layout/radial4"/>
    <dgm:cxn modelId="{2BBE9EF7-8E50-5348-8408-C74845C249AF}" type="presParOf" srcId="{440ABE94-78D8-DA47-A892-E73E8CD6A2C3}" destId="{A45EC3C1-C588-0942-9AC8-FC38A0CCBF24}" srcOrd="1" destOrd="0" presId="urn:microsoft.com/office/officeart/2005/8/layout/radial4"/>
    <dgm:cxn modelId="{4A5DED79-E7F5-9F42-8FF0-FC4D3D06B38B}" type="presParOf" srcId="{440ABE94-78D8-DA47-A892-E73E8CD6A2C3}" destId="{56D9A88E-9D6A-9646-BEE8-8E9849B83259}" srcOrd="2" destOrd="0" presId="urn:microsoft.com/office/officeart/2005/8/layout/radial4"/>
    <dgm:cxn modelId="{749C2C7B-CE8E-D54D-8CD5-53F39220E467}" type="presParOf" srcId="{440ABE94-78D8-DA47-A892-E73E8CD6A2C3}" destId="{0DF05DDD-936D-0248-8C68-3EC89C2F9098}" srcOrd="3" destOrd="0" presId="urn:microsoft.com/office/officeart/2005/8/layout/radial4"/>
    <dgm:cxn modelId="{396C8BF3-84D3-954D-8D34-3FCCBF73BBD8}" type="presParOf" srcId="{440ABE94-78D8-DA47-A892-E73E8CD6A2C3}" destId="{B6CA5092-1BC0-AD47-B21E-636D9412A081}" srcOrd="4" destOrd="0" presId="urn:microsoft.com/office/officeart/2005/8/layout/radial4"/>
    <dgm:cxn modelId="{5FBFE981-5238-EE4E-A3E9-16695460976B}" type="presParOf" srcId="{440ABE94-78D8-DA47-A892-E73E8CD6A2C3}" destId="{6074E9AE-DF87-1748-B6ED-D13EADB078C6}" srcOrd="5" destOrd="0" presId="urn:microsoft.com/office/officeart/2005/8/layout/radial4"/>
    <dgm:cxn modelId="{4D7AF8E6-4CF0-C341-A678-2CAB822DC535}" type="presParOf" srcId="{440ABE94-78D8-DA47-A892-E73E8CD6A2C3}" destId="{14EAD938-1C29-9F46-B361-9E9B72A91ABD}" srcOrd="6" destOrd="0" presId="urn:microsoft.com/office/officeart/2005/8/layout/radial4"/>
    <dgm:cxn modelId="{3EDCBCF4-10D2-C642-B53B-90D40EDC65AA}" type="presParOf" srcId="{440ABE94-78D8-DA47-A892-E73E8CD6A2C3}" destId="{0190B9F0-0239-1849-8078-8EAEF254882E}" srcOrd="7" destOrd="0" presId="urn:microsoft.com/office/officeart/2005/8/layout/radial4"/>
    <dgm:cxn modelId="{708EA65A-AFAE-3742-9FFB-9302D46F683E}" type="presParOf" srcId="{440ABE94-78D8-DA47-A892-E73E8CD6A2C3}" destId="{1A0E815D-CCF2-B840-9A55-958C73F2863F}" srcOrd="8" destOrd="0" presId="urn:microsoft.com/office/officeart/2005/8/layout/radial4"/>
    <dgm:cxn modelId="{A21B2BDE-7FD6-B144-BC79-604CBEC1B931}" type="presParOf" srcId="{440ABE94-78D8-DA47-A892-E73E8CD6A2C3}" destId="{2D524D60-7D3E-DB42-8A37-2E9A04916B26}" srcOrd="9" destOrd="0" presId="urn:microsoft.com/office/officeart/2005/8/layout/radial4"/>
    <dgm:cxn modelId="{A12D404A-1620-EF44-BF34-4DB2F68B9FD8}" type="presParOf" srcId="{440ABE94-78D8-DA47-A892-E73E8CD6A2C3}" destId="{543CC9C7-ED62-544D-98FF-1813373A8973}" srcOrd="10" destOrd="0" presId="urn:microsoft.com/office/officeart/2005/8/layout/radial4"/>
    <dgm:cxn modelId="{CBAF8361-964C-2E4B-B1DB-F7C99145DFED}" type="presParOf" srcId="{440ABE94-78D8-DA47-A892-E73E8CD6A2C3}" destId="{29688071-4B70-1843-8AEA-9FDA6558AC6C}" srcOrd="11" destOrd="0" presId="urn:microsoft.com/office/officeart/2005/8/layout/radial4"/>
    <dgm:cxn modelId="{5DAE7BCF-7367-0B44-817F-7CDD862634AC}" type="presParOf" srcId="{440ABE94-78D8-DA47-A892-E73E8CD6A2C3}" destId="{25D60004-29D2-7948-9D12-F71D8A304189}" srcOrd="12" destOrd="0" presId="urn:microsoft.com/office/officeart/2005/8/layout/radial4"/>
    <dgm:cxn modelId="{02FB7D43-A49B-0747-8B9E-5C1A58A26A61}" type="presParOf" srcId="{440ABE94-78D8-DA47-A892-E73E8CD6A2C3}" destId="{6708FA3C-123B-5146-B929-9D5E7B5B2501}" srcOrd="13" destOrd="0" presId="urn:microsoft.com/office/officeart/2005/8/layout/radial4"/>
    <dgm:cxn modelId="{0BF99867-4585-B843-B665-A9133CC27C1A}" type="presParOf" srcId="{440ABE94-78D8-DA47-A892-E73E8CD6A2C3}" destId="{A9A3B905-ACD5-F840-9B5C-1FB7E79493D0}"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9A0AC-94B7-446E-92F1-DFBFBB661A30}">
      <dsp:nvSpPr>
        <dsp:cNvPr id="0" name=""/>
        <dsp:cNvSpPr/>
      </dsp:nvSpPr>
      <dsp:spPr>
        <a:xfrm>
          <a:off x="2864715" y="66447"/>
          <a:ext cx="1066130" cy="106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Positive Feedback</a:t>
          </a:r>
          <a:endParaRPr lang="en-US" sz="1800" kern="1200" dirty="0"/>
        </a:p>
      </dsp:txBody>
      <dsp:txXfrm>
        <a:off x="2864715" y="66447"/>
        <a:ext cx="1066130" cy="1066130"/>
      </dsp:txXfrm>
    </dsp:sp>
    <dsp:sp modelId="{6C58EDEC-54DB-4516-8618-A5208DC88555}">
      <dsp:nvSpPr>
        <dsp:cNvPr id="0" name=""/>
        <dsp:cNvSpPr/>
      </dsp:nvSpPr>
      <dsp:spPr>
        <a:xfrm>
          <a:off x="987032" y="-684"/>
          <a:ext cx="3010945" cy="3010945"/>
        </a:xfrm>
        <a:prstGeom prst="circularArrow">
          <a:avLst>
            <a:gd name="adj1" fmla="val 6905"/>
            <a:gd name="adj2" fmla="val 465558"/>
            <a:gd name="adj3" fmla="val 548549"/>
            <a:gd name="adj4" fmla="val 2058589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785A7-63FA-4268-A585-5019F0C96995}">
      <dsp:nvSpPr>
        <dsp:cNvPr id="0" name=""/>
        <dsp:cNvSpPr/>
      </dsp:nvSpPr>
      <dsp:spPr>
        <a:xfrm>
          <a:off x="2864715" y="1876998"/>
          <a:ext cx="1066130" cy="106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Mastery</a:t>
          </a:r>
          <a:endParaRPr lang="en-US" sz="2300" kern="1200" dirty="0"/>
        </a:p>
      </dsp:txBody>
      <dsp:txXfrm>
        <a:off x="2864715" y="1876998"/>
        <a:ext cx="1066130" cy="1066130"/>
      </dsp:txXfrm>
    </dsp:sp>
    <dsp:sp modelId="{70137FDB-6589-48CE-B06B-1A1DA8917B5D}">
      <dsp:nvSpPr>
        <dsp:cNvPr id="0" name=""/>
        <dsp:cNvSpPr/>
      </dsp:nvSpPr>
      <dsp:spPr>
        <a:xfrm>
          <a:off x="987032" y="-684"/>
          <a:ext cx="3010945" cy="3010945"/>
        </a:xfrm>
        <a:prstGeom prst="circularArrow">
          <a:avLst>
            <a:gd name="adj1" fmla="val 6905"/>
            <a:gd name="adj2" fmla="val 465558"/>
            <a:gd name="adj3" fmla="val 5948549"/>
            <a:gd name="adj4" fmla="val 438589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87C27-54AD-47A2-9C4A-F0068523A50B}">
      <dsp:nvSpPr>
        <dsp:cNvPr id="0" name=""/>
        <dsp:cNvSpPr/>
      </dsp:nvSpPr>
      <dsp:spPr>
        <a:xfrm>
          <a:off x="1054164" y="1876998"/>
          <a:ext cx="1066130" cy="106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Repetition</a:t>
          </a:r>
          <a:endParaRPr lang="en-US" sz="1800" kern="1200" dirty="0"/>
        </a:p>
      </dsp:txBody>
      <dsp:txXfrm>
        <a:off x="1054164" y="1876998"/>
        <a:ext cx="1066130" cy="1066130"/>
      </dsp:txXfrm>
    </dsp:sp>
    <dsp:sp modelId="{7072BE13-9CCA-430E-A21A-88DA107B0150}">
      <dsp:nvSpPr>
        <dsp:cNvPr id="0" name=""/>
        <dsp:cNvSpPr/>
      </dsp:nvSpPr>
      <dsp:spPr>
        <a:xfrm>
          <a:off x="987032" y="-684"/>
          <a:ext cx="3010945" cy="3010945"/>
        </a:xfrm>
        <a:prstGeom prst="circularArrow">
          <a:avLst>
            <a:gd name="adj1" fmla="val 6905"/>
            <a:gd name="adj2" fmla="val 465558"/>
            <a:gd name="adj3" fmla="val 11348549"/>
            <a:gd name="adj4" fmla="val 978589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8A93E-CF69-469E-AD11-C6621958FC26}">
      <dsp:nvSpPr>
        <dsp:cNvPr id="0" name=""/>
        <dsp:cNvSpPr/>
      </dsp:nvSpPr>
      <dsp:spPr>
        <a:xfrm>
          <a:off x="1054164" y="66447"/>
          <a:ext cx="1066130" cy="106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New Trial</a:t>
          </a:r>
          <a:endParaRPr lang="en-US" sz="1800" kern="1200" dirty="0"/>
        </a:p>
      </dsp:txBody>
      <dsp:txXfrm>
        <a:off x="1054164" y="66447"/>
        <a:ext cx="1066130" cy="1066130"/>
      </dsp:txXfrm>
    </dsp:sp>
    <dsp:sp modelId="{1BC4531B-F3F2-4639-8FF4-D2592FC63D93}">
      <dsp:nvSpPr>
        <dsp:cNvPr id="0" name=""/>
        <dsp:cNvSpPr/>
      </dsp:nvSpPr>
      <dsp:spPr>
        <a:xfrm>
          <a:off x="987032" y="-684"/>
          <a:ext cx="3010945" cy="3010945"/>
        </a:xfrm>
        <a:prstGeom prst="circularArrow">
          <a:avLst>
            <a:gd name="adj1" fmla="val 6905"/>
            <a:gd name="adj2" fmla="val 465558"/>
            <a:gd name="adj3" fmla="val 16748549"/>
            <a:gd name="adj4" fmla="val 15185893"/>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9A0AC-94B7-446E-92F1-DFBFBB661A30}">
      <dsp:nvSpPr>
        <dsp:cNvPr id="0" name=""/>
        <dsp:cNvSpPr/>
      </dsp:nvSpPr>
      <dsp:spPr>
        <a:xfrm>
          <a:off x="3085005" y="254262"/>
          <a:ext cx="1295511" cy="129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Negative Feedback</a:t>
          </a:r>
        </a:p>
        <a:p>
          <a:pPr lvl="0" algn="ctr" defTabSz="800100">
            <a:lnSpc>
              <a:spcPct val="90000"/>
            </a:lnSpc>
            <a:spcBef>
              <a:spcPct val="0"/>
            </a:spcBef>
            <a:spcAft>
              <a:spcPct val="35000"/>
            </a:spcAft>
          </a:pPr>
          <a:r>
            <a:rPr lang="en-US" sz="1800" b="1" kern="1200" dirty="0" smtClean="0">
              <a:solidFill>
                <a:srgbClr val="C0504D"/>
              </a:solidFill>
              <a:effectLst>
                <a:outerShdw blurRad="50800" dist="38100" dir="2700000" algn="tl" rotWithShape="0">
                  <a:prstClr val="black">
                    <a:alpha val="40000"/>
                  </a:prstClr>
                </a:outerShdw>
              </a:effectLst>
            </a:rPr>
            <a:t>STOP/</a:t>
          </a:r>
        </a:p>
        <a:p>
          <a:pPr lvl="0" algn="ctr" defTabSz="800100">
            <a:lnSpc>
              <a:spcPct val="90000"/>
            </a:lnSpc>
            <a:spcBef>
              <a:spcPct val="0"/>
            </a:spcBef>
            <a:spcAft>
              <a:spcPct val="35000"/>
            </a:spcAft>
          </a:pPr>
          <a:r>
            <a:rPr lang="en-US" sz="1800" b="1" kern="1200" dirty="0" smtClean="0">
              <a:solidFill>
                <a:srgbClr val="C0504D"/>
              </a:solidFill>
              <a:effectLst>
                <a:outerShdw blurRad="50800" dist="38100" dir="2700000" algn="tl" rotWithShape="0">
                  <a:prstClr val="black">
                    <a:alpha val="40000"/>
                  </a:prstClr>
                </a:outerShdw>
              </a:effectLst>
            </a:rPr>
            <a:t>REFUSAL</a:t>
          </a:r>
          <a:endParaRPr lang="en-US" sz="1800" b="1" kern="1200" dirty="0">
            <a:solidFill>
              <a:srgbClr val="C0504D"/>
            </a:solidFill>
            <a:effectLst>
              <a:outerShdw blurRad="50800" dist="38100" dir="2700000" algn="tl" rotWithShape="0">
                <a:prstClr val="black">
                  <a:alpha val="40000"/>
                </a:prstClr>
              </a:outerShdw>
            </a:effectLst>
          </a:endParaRPr>
        </a:p>
      </dsp:txBody>
      <dsp:txXfrm>
        <a:off x="3085005" y="254262"/>
        <a:ext cx="1295511" cy="1295511"/>
      </dsp:txXfrm>
    </dsp:sp>
    <dsp:sp modelId="{6C58EDEC-54DB-4516-8618-A5208DC88555}">
      <dsp:nvSpPr>
        <dsp:cNvPr id="0" name=""/>
        <dsp:cNvSpPr/>
      </dsp:nvSpPr>
      <dsp:spPr>
        <a:xfrm>
          <a:off x="1110192" y="-1042"/>
          <a:ext cx="3064888" cy="3064888"/>
        </a:xfrm>
        <a:prstGeom prst="circularArrow">
          <a:avLst>
            <a:gd name="adj1" fmla="val 8243"/>
            <a:gd name="adj2" fmla="val 575613"/>
            <a:gd name="adj3" fmla="val 2966163"/>
            <a:gd name="adj4" fmla="val 50176"/>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87C27-54AD-47A2-9C4A-F0068523A50B}">
      <dsp:nvSpPr>
        <dsp:cNvPr id="0" name=""/>
        <dsp:cNvSpPr/>
      </dsp:nvSpPr>
      <dsp:spPr>
        <a:xfrm>
          <a:off x="1994880" y="2142413"/>
          <a:ext cx="1295511" cy="129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Repetition</a:t>
          </a:r>
          <a:endParaRPr lang="en-US" sz="2100" kern="1200" dirty="0"/>
        </a:p>
      </dsp:txBody>
      <dsp:txXfrm>
        <a:off x="1994880" y="2142413"/>
        <a:ext cx="1295511" cy="1295511"/>
      </dsp:txXfrm>
    </dsp:sp>
    <dsp:sp modelId="{7072BE13-9CCA-430E-A21A-88DA107B0150}">
      <dsp:nvSpPr>
        <dsp:cNvPr id="0" name=""/>
        <dsp:cNvSpPr/>
      </dsp:nvSpPr>
      <dsp:spPr>
        <a:xfrm>
          <a:off x="1110192" y="-1042"/>
          <a:ext cx="3064888" cy="3064888"/>
        </a:xfrm>
        <a:prstGeom prst="circularArrow">
          <a:avLst>
            <a:gd name="adj1" fmla="val 8243"/>
            <a:gd name="adj2" fmla="val 575613"/>
            <a:gd name="adj3" fmla="val 10174211"/>
            <a:gd name="adj4" fmla="val 7258224"/>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8A93E-CF69-469E-AD11-C6621958FC26}">
      <dsp:nvSpPr>
        <dsp:cNvPr id="0" name=""/>
        <dsp:cNvSpPr/>
      </dsp:nvSpPr>
      <dsp:spPr>
        <a:xfrm>
          <a:off x="904756" y="254262"/>
          <a:ext cx="1295511" cy="129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New Trial</a:t>
          </a:r>
          <a:endParaRPr lang="en-US" sz="2000" kern="1200" dirty="0"/>
        </a:p>
      </dsp:txBody>
      <dsp:txXfrm>
        <a:off x="904756" y="254262"/>
        <a:ext cx="1295511" cy="1295511"/>
      </dsp:txXfrm>
    </dsp:sp>
    <dsp:sp modelId="{1BC4531B-F3F2-4639-8FF4-D2592FC63D93}">
      <dsp:nvSpPr>
        <dsp:cNvPr id="0" name=""/>
        <dsp:cNvSpPr/>
      </dsp:nvSpPr>
      <dsp:spPr>
        <a:xfrm>
          <a:off x="1110192" y="-1042"/>
          <a:ext cx="3064888" cy="3064888"/>
        </a:xfrm>
        <a:prstGeom prst="circularArrow">
          <a:avLst>
            <a:gd name="adj1" fmla="val 8243"/>
            <a:gd name="adj2" fmla="val 575613"/>
            <a:gd name="adj3" fmla="val 16858876"/>
            <a:gd name="adj4" fmla="val 14965511"/>
            <a:gd name="adj5" fmla="val 96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7201-5CF0-4A4B-B5CA-6A0C31178AD4}">
      <dsp:nvSpPr>
        <dsp:cNvPr id="0" name=""/>
        <dsp:cNvSpPr/>
      </dsp:nvSpPr>
      <dsp:spPr>
        <a:xfrm>
          <a:off x="3175263" y="3346524"/>
          <a:ext cx="2322256" cy="23222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Etiologies</a:t>
          </a:r>
          <a:endParaRPr lang="en-US" sz="3200" kern="1200" dirty="0"/>
        </a:p>
      </dsp:txBody>
      <dsp:txXfrm>
        <a:off x="3515350" y="3686611"/>
        <a:ext cx="1642082" cy="1642082"/>
      </dsp:txXfrm>
    </dsp:sp>
    <dsp:sp modelId="{A45EC3C1-C588-0942-9AC8-FC38A0CCBF24}">
      <dsp:nvSpPr>
        <dsp:cNvPr id="0" name=""/>
        <dsp:cNvSpPr/>
      </dsp:nvSpPr>
      <dsp:spPr>
        <a:xfrm rot="10784402">
          <a:off x="788731" y="4187711"/>
          <a:ext cx="2255296" cy="661843"/>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D9A88E-9D6A-9646-BEE8-8E9849B83259}">
      <dsp:nvSpPr>
        <dsp:cNvPr id="0" name=""/>
        <dsp:cNvSpPr/>
      </dsp:nvSpPr>
      <dsp:spPr>
        <a:xfrm>
          <a:off x="-189359" y="3716454"/>
          <a:ext cx="1956206" cy="161459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Oral Motor Delay/</a:t>
          </a:r>
        </a:p>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Difficulties</a:t>
          </a:r>
          <a:endParaRPr lang="en-US" sz="2400" b="1" kern="1200" dirty="0">
            <a:solidFill>
              <a:srgbClr val="FFFFFF"/>
            </a:solidFill>
            <a:effectLst>
              <a:outerShdw blurRad="50800" dist="38100" algn="l" rotWithShape="0">
                <a:prstClr val="black">
                  <a:alpha val="40000"/>
                </a:prstClr>
              </a:outerShdw>
            </a:effectLst>
          </a:endParaRPr>
        </a:p>
      </dsp:txBody>
      <dsp:txXfrm>
        <a:off x="-142069" y="3763744"/>
        <a:ext cx="1861626" cy="1520010"/>
      </dsp:txXfrm>
    </dsp:sp>
    <dsp:sp modelId="{0DF05DDD-936D-0248-8C68-3EC89C2F9098}">
      <dsp:nvSpPr>
        <dsp:cNvPr id="0" name=""/>
        <dsp:cNvSpPr/>
      </dsp:nvSpPr>
      <dsp:spPr>
        <a:xfrm rot="12730979">
          <a:off x="936588" y="2819287"/>
          <a:ext cx="2485599" cy="661843"/>
        </a:xfrm>
        <a:prstGeom prst="leftArrow">
          <a:avLst>
            <a:gd name="adj1" fmla="val 60000"/>
            <a:gd name="adj2" fmla="val 50000"/>
          </a:avLst>
        </a:prstGeom>
        <a:solidFill>
          <a:srgbClr val="003F60"/>
        </a:solidFill>
        <a:ln>
          <a:noFill/>
        </a:ln>
        <a:effectLst/>
      </dsp:spPr>
      <dsp:style>
        <a:lnRef idx="0">
          <a:scrgbClr r="0" g="0" b="0"/>
        </a:lnRef>
        <a:fillRef idx="3">
          <a:scrgbClr r="0" g="0" b="0"/>
        </a:fillRef>
        <a:effectRef idx="2">
          <a:scrgbClr r="0" g="0" b="0"/>
        </a:effectRef>
        <a:fontRef idx="minor">
          <a:schemeClr val="lt1"/>
        </a:fontRef>
      </dsp:style>
    </dsp:sp>
    <dsp:sp modelId="{B6CA5092-1BC0-AD47-B21E-636D9412A081}">
      <dsp:nvSpPr>
        <dsp:cNvPr id="0" name=""/>
        <dsp:cNvSpPr/>
      </dsp:nvSpPr>
      <dsp:spPr>
        <a:xfrm>
          <a:off x="0" y="1838031"/>
          <a:ext cx="2255085" cy="130046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Neurological</a:t>
          </a:r>
          <a:endParaRPr lang="en-US" sz="2400" b="1" kern="1200" dirty="0">
            <a:solidFill>
              <a:srgbClr val="FFFFFF"/>
            </a:solidFill>
            <a:effectLst>
              <a:outerShdw blurRad="50800" dist="38100" algn="l" rotWithShape="0">
                <a:prstClr val="black">
                  <a:alpha val="40000"/>
                </a:prstClr>
              </a:outerShdw>
            </a:effectLst>
          </a:endParaRPr>
        </a:p>
      </dsp:txBody>
      <dsp:txXfrm>
        <a:off x="38089" y="1876120"/>
        <a:ext cx="2178907" cy="1224285"/>
      </dsp:txXfrm>
    </dsp:sp>
    <dsp:sp modelId="{6074E9AE-DF87-1748-B6ED-D13EADB078C6}">
      <dsp:nvSpPr>
        <dsp:cNvPr id="0" name=""/>
        <dsp:cNvSpPr/>
      </dsp:nvSpPr>
      <dsp:spPr>
        <a:xfrm rot="14741298">
          <a:off x="2046133" y="1855402"/>
          <a:ext cx="2483136" cy="661843"/>
        </a:xfrm>
        <a:prstGeom prst="leftArrow">
          <a:avLst>
            <a:gd name="adj1" fmla="val 60000"/>
            <a:gd name="adj2" fmla="val 50000"/>
          </a:avLst>
        </a:prstGeom>
        <a:solidFill>
          <a:srgbClr val="FF8070"/>
        </a:solidFill>
        <a:ln>
          <a:noFill/>
        </a:ln>
        <a:effectLst/>
      </dsp:spPr>
      <dsp:style>
        <a:lnRef idx="0">
          <a:scrgbClr r="0" g="0" b="0"/>
        </a:lnRef>
        <a:fillRef idx="3">
          <a:scrgbClr r="0" g="0" b="0"/>
        </a:fillRef>
        <a:effectRef idx="2">
          <a:scrgbClr r="0" g="0" b="0"/>
        </a:effectRef>
        <a:fontRef idx="minor">
          <a:schemeClr val="lt1"/>
        </a:fontRef>
      </dsp:style>
    </dsp:sp>
    <dsp:sp modelId="{14EAD938-1C29-9F46-B361-9E9B72A91ABD}">
      <dsp:nvSpPr>
        <dsp:cNvPr id="0" name=""/>
        <dsp:cNvSpPr/>
      </dsp:nvSpPr>
      <dsp:spPr>
        <a:xfrm>
          <a:off x="1635342" y="404627"/>
          <a:ext cx="2282411" cy="1300463"/>
        </a:xfrm>
        <a:prstGeom prst="roundRect">
          <a:avLst>
            <a:gd name="adj" fmla="val 10000"/>
          </a:avLst>
        </a:prstGeom>
        <a:solidFill>
          <a:srgbClr val="FF807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Anatomical/ Structural</a:t>
          </a:r>
          <a:endParaRPr lang="en-US" sz="2400" b="1" kern="1200" dirty="0">
            <a:solidFill>
              <a:srgbClr val="FFFFFF"/>
            </a:solidFill>
            <a:effectLst>
              <a:outerShdw blurRad="50800" dist="38100" algn="l" rotWithShape="0">
                <a:prstClr val="black">
                  <a:alpha val="40000"/>
                </a:prstClr>
              </a:outerShdw>
            </a:effectLst>
          </a:endParaRPr>
        </a:p>
      </dsp:txBody>
      <dsp:txXfrm>
        <a:off x="1673431" y="442716"/>
        <a:ext cx="2206233" cy="1224285"/>
      </dsp:txXfrm>
    </dsp:sp>
    <dsp:sp modelId="{0190B9F0-0239-1849-8078-8EAEF254882E}">
      <dsp:nvSpPr>
        <dsp:cNvPr id="0" name=""/>
        <dsp:cNvSpPr/>
      </dsp:nvSpPr>
      <dsp:spPr>
        <a:xfrm rot="16976376">
          <a:off x="3700479" y="1745367"/>
          <a:ext cx="2389074" cy="661843"/>
        </a:xfrm>
        <a:prstGeom prst="lef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0E815D-CCF2-B840-9A55-958C73F2863F}">
      <dsp:nvSpPr>
        <dsp:cNvPr id="0" name=""/>
        <dsp:cNvSpPr/>
      </dsp:nvSpPr>
      <dsp:spPr>
        <a:xfrm>
          <a:off x="4245098" y="261853"/>
          <a:ext cx="1834807" cy="130046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effectLst>
                <a:outerShdw blurRad="50800" dist="38100" algn="l" rotWithShape="0">
                  <a:prstClr val="black">
                    <a:alpha val="40000"/>
                  </a:prstClr>
                </a:outerShdw>
              </a:effectLst>
            </a:rPr>
            <a:t>Genetics</a:t>
          </a:r>
          <a:endParaRPr lang="en-US" sz="2400" b="1" kern="1200" dirty="0">
            <a:solidFill>
              <a:schemeClr val="bg1"/>
            </a:solidFill>
            <a:effectLst>
              <a:outerShdw blurRad="50800" dist="38100" algn="l" rotWithShape="0">
                <a:prstClr val="black">
                  <a:alpha val="40000"/>
                </a:prstClr>
              </a:outerShdw>
            </a:effectLst>
          </a:endParaRPr>
        </a:p>
      </dsp:txBody>
      <dsp:txXfrm>
        <a:off x="4283187" y="299942"/>
        <a:ext cx="1758629" cy="1224285"/>
      </dsp:txXfrm>
    </dsp:sp>
    <dsp:sp modelId="{2D524D60-7D3E-DB42-8A37-2E9A04916B26}">
      <dsp:nvSpPr>
        <dsp:cNvPr id="0" name=""/>
        <dsp:cNvSpPr/>
      </dsp:nvSpPr>
      <dsp:spPr>
        <a:xfrm rot="18805349">
          <a:off x="4768561" y="2057745"/>
          <a:ext cx="3146464" cy="661843"/>
        </a:xfrm>
        <a:prstGeom prst="lef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3CC9C7-ED62-544D-98FF-1813373A8973}">
      <dsp:nvSpPr>
        <dsp:cNvPr id="0" name=""/>
        <dsp:cNvSpPr/>
      </dsp:nvSpPr>
      <dsp:spPr>
        <a:xfrm>
          <a:off x="6251147" y="595788"/>
          <a:ext cx="2344085" cy="130046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Secondary to Systemic Illness</a:t>
          </a:r>
          <a:endParaRPr lang="en-US" sz="2400" b="1" kern="1200" dirty="0">
            <a:solidFill>
              <a:srgbClr val="FFFFFF"/>
            </a:solidFill>
            <a:effectLst>
              <a:outerShdw blurRad="50800" dist="38100" algn="l" rotWithShape="0">
                <a:prstClr val="black">
                  <a:alpha val="40000"/>
                </a:prstClr>
              </a:outerShdw>
            </a:effectLst>
          </a:endParaRPr>
        </a:p>
      </dsp:txBody>
      <dsp:txXfrm>
        <a:off x="6289236" y="633877"/>
        <a:ext cx="2267907" cy="1224285"/>
      </dsp:txXfrm>
    </dsp:sp>
    <dsp:sp modelId="{29688071-4B70-1843-8AEA-9FDA6558AC6C}">
      <dsp:nvSpPr>
        <dsp:cNvPr id="0" name=""/>
        <dsp:cNvSpPr/>
      </dsp:nvSpPr>
      <dsp:spPr>
        <a:xfrm rot="20237122">
          <a:off x="5451296" y="3094546"/>
          <a:ext cx="2940569" cy="661843"/>
        </a:xfrm>
        <a:prstGeom prst="leftArrow">
          <a:avLst>
            <a:gd name="adj1" fmla="val 60000"/>
            <a:gd name="adj2" fmla="val 50000"/>
          </a:avLst>
        </a:prstGeom>
        <a:solidFill>
          <a:srgbClr val="003F60"/>
        </a:solidFill>
        <a:ln>
          <a:noFill/>
        </a:ln>
        <a:effectLst/>
      </dsp:spPr>
      <dsp:style>
        <a:lnRef idx="0">
          <a:scrgbClr r="0" g="0" b="0"/>
        </a:lnRef>
        <a:fillRef idx="3">
          <a:scrgbClr r="0" g="0" b="0"/>
        </a:fillRef>
        <a:effectRef idx="2">
          <a:scrgbClr r="0" g="0" b="0"/>
        </a:effectRef>
        <a:fontRef idx="minor">
          <a:schemeClr val="lt1"/>
        </a:fontRef>
      </dsp:style>
    </dsp:sp>
    <dsp:sp modelId="{25D60004-29D2-7948-9D12-F71D8A304189}">
      <dsp:nvSpPr>
        <dsp:cNvPr id="0" name=""/>
        <dsp:cNvSpPr/>
      </dsp:nvSpPr>
      <dsp:spPr>
        <a:xfrm>
          <a:off x="7203387" y="2207498"/>
          <a:ext cx="2148885" cy="130046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Psychosocial Behavioral</a:t>
          </a:r>
          <a:endParaRPr lang="en-US" sz="2400" b="1" kern="1200" dirty="0">
            <a:solidFill>
              <a:srgbClr val="FFFFFF"/>
            </a:solidFill>
            <a:effectLst>
              <a:outerShdw blurRad="50800" dist="38100" algn="l" rotWithShape="0">
                <a:prstClr val="black">
                  <a:alpha val="40000"/>
                </a:prstClr>
              </a:outerShdw>
            </a:effectLst>
          </a:endParaRPr>
        </a:p>
      </dsp:txBody>
      <dsp:txXfrm>
        <a:off x="7241476" y="2245587"/>
        <a:ext cx="2072707" cy="1224285"/>
      </dsp:txXfrm>
    </dsp:sp>
    <dsp:sp modelId="{6708FA3C-123B-5146-B929-9D5E7B5B2501}">
      <dsp:nvSpPr>
        <dsp:cNvPr id="0" name=""/>
        <dsp:cNvSpPr/>
      </dsp:nvSpPr>
      <dsp:spPr>
        <a:xfrm rot="13203">
          <a:off x="5664156" y="4187329"/>
          <a:ext cx="2863458" cy="661843"/>
        </a:xfrm>
        <a:prstGeom prst="leftArrow">
          <a:avLst>
            <a:gd name="adj1" fmla="val 60000"/>
            <a:gd name="adj2" fmla="val 50000"/>
          </a:avLst>
        </a:prstGeom>
        <a:solidFill>
          <a:srgbClr val="FF8070"/>
        </a:solidFill>
        <a:ln>
          <a:noFill/>
        </a:ln>
        <a:effectLst/>
      </dsp:spPr>
      <dsp:style>
        <a:lnRef idx="0">
          <a:scrgbClr r="0" g="0" b="0"/>
        </a:lnRef>
        <a:fillRef idx="3">
          <a:scrgbClr r="0" g="0" b="0"/>
        </a:fillRef>
        <a:effectRef idx="2">
          <a:scrgbClr r="0" g="0" b="0"/>
        </a:effectRef>
        <a:fontRef idx="minor">
          <a:schemeClr val="lt1"/>
        </a:fontRef>
      </dsp:style>
    </dsp:sp>
    <dsp:sp modelId="{A9A3B905-ACD5-F840-9B5C-1FB7E79493D0}">
      <dsp:nvSpPr>
        <dsp:cNvPr id="0" name=""/>
        <dsp:cNvSpPr/>
      </dsp:nvSpPr>
      <dsp:spPr>
        <a:xfrm>
          <a:off x="7496304" y="3873517"/>
          <a:ext cx="2062600" cy="1300463"/>
        </a:xfrm>
        <a:prstGeom prst="roundRect">
          <a:avLst>
            <a:gd name="adj" fmla="val 10000"/>
          </a:avLst>
        </a:prstGeom>
        <a:solidFill>
          <a:srgbClr val="FF807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effectLst>
                <a:outerShdw blurRad="50800" dist="38100" algn="l" rotWithShape="0">
                  <a:prstClr val="black">
                    <a:alpha val="40000"/>
                  </a:prstClr>
                </a:outerShdw>
              </a:effectLst>
            </a:rPr>
            <a:t>Medical Trauma</a:t>
          </a:r>
          <a:endParaRPr lang="en-US" sz="2400" b="1" kern="1200" dirty="0">
            <a:solidFill>
              <a:srgbClr val="FFFFFF"/>
            </a:solidFill>
            <a:effectLst>
              <a:outerShdw blurRad="50800" dist="38100" algn="l" rotWithShape="0">
                <a:prstClr val="black">
                  <a:alpha val="40000"/>
                </a:prstClr>
              </a:outerShdw>
            </a:effectLst>
          </a:endParaRPr>
        </a:p>
      </dsp:txBody>
      <dsp:txXfrm>
        <a:off x="7534393" y="3911606"/>
        <a:ext cx="1986422" cy="122428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274EF-0E27-44EC-A6C6-875F91C346DE}" type="datetimeFigureOut">
              <a:rPr lang="en-US" smtClean="0"/>
              <a:pPr/>
              <a:t>11/12/2019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5162C-DA38-465C-990B-8B1592A493C8}" type="slidenum">
              <a:rPr lang="en-US" smtClean="0"/>
              <a:pPr/>
              <a:t>‹#›</a:t>
            </a:fld>
            <a:endParaRPr lang="en-US"/>
          </a:p>
        </p:txBody>
      </p:sp>
    </p:spTree>
    <p:extLst>
      <p:ext uri="{BB962C8B-B14F-4D97-AF65-F5344CB8AC3E}">
        <p14:creationId xmlns:p14="http://schemas.microsoft.com/office/powerpoint/2010/main" val="310163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Picture removed </a:t>
            </a:r>
            <a:r>
              <a:rPr lang="mr-IN" dirty="0" smtClean="0"/>
              <a:t>–</a:t>
            </a:r>
            <a:r>
              <a:rPr lang="en-US" dirty="0" smtClean="0"/>
              <a:t> not necessary </a:t>
            </a:r>
            <a:endParaRPr dirty="0"/>
          </a:p>
        </p:txBody>
      </p:sp>
      <p:sp>
        <p:nvSpPr>
          <p:cNvPr id="52" name="Shape 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60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039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endParaRPr dirty="0"/>
          </a:p>
        </p:txBody>
      </p:sp>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6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endParaRPr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048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lang="en-US" baseline="0" dirty="0" smtClean="0"/>
          </a:p>
        </p:txBody>
      </p:sp>
      <p:sp>
        <p:nvSpPr>
          <p:cNvPr id="162" name="Shape 16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13</a:t>
            </a:fld>
            <a:endParaRPr lang="en-US"/>
          </a:p>
        </p:txBody>
      </p:sp>
    </p:spTree>
    <p:extLst>
      <p:ext uri="{BB962C8B-B14F-4D97-AF65-F5344CB8AC3E}">
        <p14:creationId xmlns:p14="http://schemas.microsoft.com/office/powerpoint/2010/main" val="90072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tx1">
                  <a:lumMod val="50000"/>
                </a:schemeClr>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93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801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13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b="0" dirty="0" smtClean="0">
                <a:effectLst/>
              </a:rPr>
              <a:t/>
            </a:r>
            <a:br>
              <a:rPr lang="en-US" b="0" dirty="0" smtClean="0">
                <a:effectLst/>
              </a:rPr>
            </a:br>
            <a:r>
              <a:rPr lang="en-US" b="0" dirty="0" smtClean="0">
                <a:effectLst/>
              </a:rPr>
              <a:t/>
            </a:r>
            <a:br>
              <a:rPr lang="en-US" b="0" dirty="0" smtClean="0">
                <a:effectLst/>
              </a:rPr>
            </a:br>
            <a:r>
              <a:rPr lang="en-US" b="0" dirty="0" smtClean="0">
                <a:effectLst/>
              </a:rPr>
              <a:t/>
            </a:r>
            <a:br>
              <a:rPr lang="en-US" b="0" dirty="0" smtClean="0">
                <a:effectLst/>
              </a:rPr>
            </a:br>
            <a:r>
              <a:rPr lang="en-US" b="0" dirty="0" smtClean="0">
                <a:effectLst/>
              </a:rPr>
              <a:t/>
            </a:r>
            <a:br>
              <a:rPr lang="en-US" b="0" dirty="0" smtClean="0">
                <a:effectLst/>
              </a:rPr>
            </a:br>
            <a:endParaRPr dirty="0"/>
          </a:p>
        </p:txBody>
      </p:sp>
      <p:sp>
        <p:nvSpPr>
          <p:cNvPr id="192" name="Shape 19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17</a:t>
            </a:fld>
            <a:endParaRPr lang="en-US"/>
          </a:p>
        </p:txBody>
      </p:sp>
    </p:spTree>
    <p:extLst>
      <p:ext uri="{BB962C8B-B14F-4D97-AF65-F5344CB8AC3E}">
        <p14:creationId xmlns:p14="http://schemas.microsoft.com/office/powerpoint/2010/main" val="371670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fontAlgn="base"/>
            <a:endParaRPr lang="en-US" sz="1100" dirty="0">
              <a:solidFill>
                <a:srgbClr val="000000"/>
              </a:solidFill>
            </a:endParaRPr>
          </a:p>
        </p:txBody>
      </p:sp>
      <p:sp>
        <p:nvSpPr>
          <p:cNvPr id="199" name="Shape 19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18</a:t>
            </a:fld>
            <a:endParaRPr lang="en-US"/>
          </a:p>
        </p:txBody>
      </p:sp>
    </p:spTree>
    <p:extLst>
      <p:ext uri="{BB962C8B-B14F-4D97-AF65-F5344CB8AC3E}">
        <p14:creationId xmlns:p14="http://schemas.microsoft.com/office/powerpoint/2010/main" val="386670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037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21C04-7843-4F22-8D65-37C277DF0EA5}" type="slidenum">
              <a:rPr lang="en-US" smtClean="0"/>
              <a:t>2</a:t>
            </a:fld>
            <a:endParaRPr lang="en-US"/>
          </a:p>
        </p:txBody>
      </p:sp>
    </p:spTree>
    <p:extLst>
      <p:ext uri="{BB962C8B-B14F-4D97-AF65-F5344CB8AC3E}">
        <p14:creationId xmlns:p14="http://schemas.microsoft.com/office/powerpoint/2010/main" val="145201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037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sz="700" dirty="0" smtClean="0">
                <a:solidFill>
                  <a:srgbClr val="FF0000"/>
                </a:solidFill>
                <a:latin typeface="Times New Roman"/>
                <a:ea typeface="Times New Roman"/>
                <a:cs typeface="Times New Roman"/>
                <a:sym typeface="Times New Roman"/>
              </a:rPr>
              <a:t> </a:t>
            </a:r>
          </a:p>
        </p:txBody>
      </p:sp>
      <p:sp>
        <p:nvSpPr>
          <p:cNvPr id="89" name="Shape 8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a:t>
            </a:fld>
            <a:endParaRPr lang="en-US"/>
          </a:p>
        </p:txBody>
      </p:sp>
    </p:spTree>
    <p:extLst>
      <p:ext uri="{BB962C8B-B14F-4D97-AF65-F5344CB8AC3E}">
        <p14:creationId xmlns:p14="http://schemas.microsoft.com/office/powerpoint/2010/main" val="385778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endParaRPr lang="en-US" dirty="0"/>
          </a:p>
        </p:txBody>
      </p:sp>
      <p:sp>
        <p:nvSpPr>
          <p:cNvPr id="96" name="Shape 9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a:t>
            </a:fld>
            <a:endParaRPr lang="en-US"/>
          </a:p>
        </p:txBody>
      </p:sp>
    </p:spTree>
    <p:extLst>
      <p:ext uri="{BB962C8B-B14F-4D97-AF65-F5344CB8AC3E}">
        <p14:creationId xmlns:p14="http://schemas.microsoft.com/office/powerpoint/2010/main" val="338582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015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rtl="0"/>
            <a:r>
              <a:rPr lang="en-US" b="0" dirty="0" smtClean="0">
                <a:effectLst/>
              </a:rPr>
              <a:t/>
            </a:r>
            <a:br>
              <a:rPr lang="en-US" b="0" dirty="0" smtClean="0">
                <a:effectLst/>
              </a:rPr>
            </a:br>
            <a:endParaRPr dirty="0"/>
          </a:p>
        </p:txBody>
      </p:sp>
      <p:sp>
        <p:nvSpPr>
          <p:cNvPr id="112" name="Shape 11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a:t>
            </a:fld>
            <a:endParaRPr lang="en-US"/>
          </a:p>
        </p:txBody>
      </p:sp>
    </p:spTree>
    <p:extLst>
      <p:ext uri="{BB962C8B-B14F-4D97-AF65-F5344CB8AC3E}">
        <p14:creationId xmlns:p14="http://schemas.microsoft.com/office/powerpoint/2010/main" val="165655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313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Changed picture to </a:t>
            </a:r>
            <a:r>
              <a:rPr lang="en-US" sz="1200" b="0" i="0" u="none" strike="noStrike" kern="1200" cap="none" dirty="0" err="1" smtClean="0">
                <a:solidFill>
                  <a:schemeClr val="dk1"/>
                </a:solidFill>
                <a:effectLst/>
                <a:latin typeface="Calibri"/>
                <a:ea typeface="Calibri"/>
                <a:cs typeface="Calibri"/>
                <a:sym typeface="Calibri"/>
              </a:rPr>
              <a:t>powerpoint</a:t>
            </a:r>
            <a:r>
              <a:rPr lang="en-US" sz="1200" b="0" i="0" u="none" strike="noStrike" kern="1200" cap="none" dirty="0" smtClean="0">
                <a:solidFill>
                  <a:schemeClr val="dk1"/>
                </a:solidFill>
                <a:effectLst/>
                <a:latin typeface="Calibri"/>
                <a:ea typeface="Calibri"/>
                <a:cs typeface="Calibri"/>
                <a:sym typeface="Calibri"/>
              </a:rPr>
              <a:t> clip</a:t>
            </a:r>
            <a:r>
              <a:rPr lang="en-US" sz="1200" b="0" i="0" u="none" strike="noStrike" kern="1200" cap="none" baseline="0" dirty="0" smtClean="0">
                <a:solidFill>
                  <a:schemeClr val="dk1"/>
                </a:solidFill>
                <a:effectLst/>
                <a:latin typeface="Calibri"/>
                <a:ea typeface="Calibri"/>
                <a:cs typeface="Calibri"/>
                <a:sym typeface="Calibri"/>
              </a:rPr>
              <a:t> art</a:t>
            </a: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088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90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b="1">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88601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06AE4-EADD-47EE-9262-30D65B099D8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6C32D-6B6E-425A-A319-A107AF43DE7C}" type="slidenum">
              <a:rPr lang="en-US" smtClean="0"/>
              <a:pPr/>
              <a:t>‹#›</a:t>
            </a:fld>
            <a:endParaRPr lang="en-US" dirty="0"/>
          </a:p>
        </p:txBody>
      </p:sp>
    </p:spTree>
    <p:extLst>
      <p:ext uri="{BB962C8B-B14F-4D97-AF65-F5344CB8AC3E}">
        <p14:creationId xmlns:p14="http://schemas.microsoft.com/office/powerpoint/2010/main" val="297213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06AE4-EADD-47EE-9262-30D65B099D8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6C32D-6B6E-425A-A319-A107AF43DE7C}" type="slidenum">
              <a:rPr lang="en-US" smtClean="0"/>
              <a:pPr/>
              <a:t>‹#›</a:t>
            </a:fld>
            <a:endParaRPr lang="en-US" dirty="0"/>
          </a:p>
        </p:txBody>
      </p:sp>
    </p:spTree>
    <p:extLst>
      <p:ext uri="{BB962C8B-B14F-4D97-AF65-F5344CB8AC3E}">
        <p14:creationId xmlns:p14="http://schemas.microsoft.com/office/powerpoint/2010/main" val="351482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847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95280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5984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45002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421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0606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0568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93050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11/12/2019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11065" y="5606980"/>
            <a:ext cx="1480937" cy="1251020"/>
          </a:xfrm>
          <a:prstGeom prst="rect">
            <a:avLst/>
          </a:prstGeom>
        </p:spPr>
      </p:pic>
      <p:sp>
        <p:nvSpPr>
          <p:cNvPr id="8" name="Rectangle 7"/>
          <p:cNvSpPr/>
          <p:nvPr userDrawn="1"/>
        </p:nvSpPr>
        <p:spPr>
          <a:xfrm>
            <a:off x="100485" y="6531430"/>
            <a:ext cx="10691447" cy="1406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211015" y="251211"/>
            <a:ext cx="11756572" cy="1205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70693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ediatricfeedingnew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eedingmatters.org/" TargetMode="External"/><Relationship Id="rId5" Type="http://schemas.openxmlformats.org/officeDocument/2006/relationships/hyperlink" Target="http://www.ellynsatterinstitute.org/" TargetMode="External"/><Relationship Id="rId4" Type="http://schemas.openxmlformats.org/officeDocument/2006/relationships/hyperlink" Target="http://www.mymunchbug.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023517" y="1623612"/>
            <a:ext cx="8457281" cy="14700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4800" b="1" i="0" u="none" strike="noStrike" cap="none" dirty="0" smtClean="0">
                <a:solidFill>
                  <a:schemeClr val="accent5">
                    <a:lumMod val="75000"/>
                  </a:schemeClr>
                </a:solidFill>
                <a:latin typeface="Arial"/>
                <a:ea typeface="Arial"/>
                <a:cs typeface="Arial"/>
                <a:sym typeface="Arial"/>
              </a:rPr>
              <a:t>Pediatric Feeding: </a:t>
            </a:r>
            <a:r>
              <a:rPr lang="en-US" sz="4800" b="1" i="0" u="none" strike="noStrike" cap="none" dirty="0" smtClean="0">
                <a:solidFill>
                  <a:schemeClr val="lt1"/>
                </a:solidFill>
                <a:latin typeface="Arial"/>
                <a:ea typeface="Arial"/>
                <a:cs typeface="Arial"/>
                <a:sym typeface="Arial"/>
              </a:rPr>
              <a:t/>
            </a:r>
            <a:br>
              <a:rPr lang="en-US" sz="4800" b="1" i="0" u="none" strike="noStrike" cap="none" dirty="0" smtClean="0">
                <a:solidFill>
                  <a:schemeClr val="lt1"/>
                </a:solidFill>
                <a:latin typeface="Arial"/>
                <a:ea typeface="Arial"/>
                <a:cs typeface="Arial"/>
                <a:sym typeface="Arial"/>
              </a:rPr>
            </a:br>
            <a:r>
              <a:rPr lang="en-US" sz="4800" dirty="0" smtClean="0"/>
              <a:t>Toddlerhood and Beyond</a:t>
            </a:r>
            <a:endParaRPr lang="en-US" sz="4800" b="1"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59" y="284176"/>
            <a:ext cx="9784080" cy="1508760"/>
          </a:xfrm>
        </p:spPr>
        <p:txBody>
          <a:bodyPr>
            <a:normAutofit/>
          </a:bodyPr>
          <a:lstStyle/>
          <a:p>
            <a:pPr algn="ctr"/>
            <a:r>
              <a:rPr lang="en-US" sz="4400" dirty="0" smtClean="0"/>
              <a:t>Approaches to Consider…</a:t>
            </a:r>
            <a:endParaRPr lang="en-US" sz="4400" dirty="0"/>
          </a:p>
        </p:txBody>
      </p:sp>
      <p:graphicFrame>
        <p:nvGraphicFramePr>
          <p:cNvPr id="8" name="Table 7"/>
          <p:cNvGraphicFramePr>
            <a:graphicFrameLocks noGrp="1"/>
          </p:cNvGraphicFramePr>
          <p:nvPr>
            <p:extLst>
              <p:ext uri="{D42A27DB-BD31-4B8C-83A1-F6EECF244321}">
                <p14:modId xmlns:p14="http://schemas.microsoft.com/office/powerpoint/2010/main" val="3359870828"/>
              </p:ext>
            </p:extLst>
          </p:nvPr>
        </p:nvGraphicFramePr>
        <p:xfrm>
          <a:off x="1142750" y="2550353"/>
          <a:ext cx="9694415" cy="1854200"/>
        </p:xfrm>
        <a:graphic>
          <a:graphicData uri="http://schemas.openxmlformats.org/drawingml/2006/table">
            <a:tbl>
              <a:tblPr firstRow="1" bandRow="1">
                <a:tableStyleId>{5C22544A-7EE6-4342-B048-85BDC9FD1C3A}</a:tableStyleId>
              </a:tblPr>
              <a:tblGrid>
                <a:gridCol w="4808384">
                  <a:extLst>
                    <a:ext uri="{9D8B030D-6E8A-4147-A177-3AD203B41FA5}">
                      <a16:colId xmlns:a16="http://schemas.microsoft.com/office/drawing/2014/main" val="20000"/>
                    </a:ext>
                  </a:extLst>
                </a:gridCol>
                <a:gridCol w="4886031">
                  <a:extLst>
                    <a:ext uri="{9D8B030D-6E8A-4147-A177-3AD203B41FA5}">
                      <a16:colId xmlns:a16="http://schemas.microsoft.com/office/drawing/2014/main" val="20001"/>
                    </a:ext>
                  </a:extLst>
                </a:gridCol>
              </a:tblGrid>
              <a:tr h="370840">
                <a:tc>
                  <a:txBody>
                    <a:bodyPr/>
                    <a:lstStyle/>
                    <a:p>
                      <a:pPr algn="ctr"/>
                      <a:r>
                        <a:rPr lang="en-US" dirty="0" smtClean="0"/>
                        <a:t>Behavior Modification</a:t>
                      </a:r>
                      <a:endParaRPr lang="en-US" dirty="0"/>
                    </a:p>
                  </a:txBody>
                  <a:tcPr/>
                </a:tc>
                <a:tc>
                  <a:txBody>
                    <a:bodyPr/>
                    <a:lstStyle/>
                    <a:p>
                      <a:pPr algn="ctr"/>
                      <a:r>
                        <a:rPr lang="en-US" dirty="0" smtClean="0"/>
                        <a:t>Oral Sensory</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Very structured</a:t>
                      </a:r>
                      <a:endParaRPr lang="en-US" dirty="0"/>
                    </a:p>
                  </a:txBody>
                  <a:tcPr/>
                </a:tc>
                <a:tc>
                  <a:txBody>
                    <a:bodyPr/>
                    <a:lstStyle/>
                    <a:p>
                      <a:pPr algn="ctr"/>
                      <a:r>
                        <a:rPr lang="en-US" dirty="0" smtClean="0"/>
                        <a:t>Child-lead exploration</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Two </a:t>
                      </a:r>
                      <a:r>
                        <a:rPr lang="en-US" dirty="0" smtClean="0"/>
                        <a:t>main components</a:t>
                      </a:r>
                      <a:endParaRPr lang="en-US" dirty="0"/>
                    </a:p>
                  </a:txBody>
                  <a:tcPr/>
                </a:tc>
                <a:tc>
                  <a:txBody>
                    <a:bodyPr/>
                    <a:lstStyle/>
                    <a:p>
                      <a:pPr algn="ctr"/>
                      <a:r>
                        <a:rPr lang="en-US" dirty="0" smtClean="0"/>
                        <a:t>Steps to scaffold</a:t>
                      </a:r>
                      <a:r>
                        <a:rPr lang="en-US" baseline="0" dirty="0" smtClean="0"/>
                        <a:t> as the child is ready</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Utilized in</a:t>
                      </a:r>
                      <a:r>
                        <a:rPr lang="en-US" baseline="0" dirty="0" smtClean="0"/>
                        <a:t> in-patient programs due to time</a:t>
                      </a:r>
                      <a:endParaRPr lang="en-US" dirty="0"/>
                    </a:p>
                  </a:txBody>
                  <a:tcPr/>
                </a:tc>
                <a:tc>
                  <a:txBody>
                    <a:bodyPr/>
                    <a:lstStyle/>
                    <a:p>
                      <a:pPr algn="ctr"/>
                      <a:r>
                        <a:rPr lang="en-US" dirty="0" smtClean="0"/>
                        <a:t>Sensory-driven, learning through play</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Incentives</a:t>
                      </a:r>
                      <a:r>
                        <a:rPr lang="en-US" baseline="0" dirty="0" smtClean="0"/>
                        <a:t> to scaffold and trial new things</a:t>
                      </a:r>
                      <a:endParaRPr lang="en-US" dirty="0"/>
                    </a:p>
                  </a:txBody>
                  <a:tcPr/>
                </a:tc>
                <a:tc>
                  <a:txBody>
                    <a:bodyPr/>
                    <a:lstStyle/>
                    <a:p>
                      <a:pPr algn="ctr"/>
                      <a:r>
                        <a:rPr lang="en-US" dirty="0" smtClean="0"/>
                        <a:t>Focuses</a:t>
                      </a:r>
                      <a:r>
                        <a:rPr lang="en-US" baseline="0" dirty="0" smtClean="0"/>
                        <a:t> on the feeding relationship</a:t>
                      </a:r>
                      <a:endParaRPr lang="en-US"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1203959" y="6006646"/>
            <a:ext cx="9564655" cy="338554"/>
          </a:xfrm>
          <a:prstGeom prst="rect">
            <a:avLst/>
          </a:prstGeom>
          <a:noFill/>
        </p:spPr>
        <p:txBody>
          <a:bodyPr wrap="square" rtlCol="0">
            <a:spAutoFit/>
          </a:bodyPr>
          <a:lstStyle/>
          <a:p>
            <a:pPr algn="r"/>
            <a:r>
              <a:rPr lang="en-US" sz="1600" dirty="0" smtClean="0"/>
              <a:t>Addison et al., (2012); Benson, Parke, Gannon, &amp; Munoz, (2013); Grey, </a:t>
            </a:r>
            <a:r>
              <a:rPr lang="en-US" sz="1600" dirty="0" err="1" smtClean="0"/>
              <a:t>D’Andre</a:t>
            </a:r>
            <a:r>
              <a:rPr lang="en-US" sz="1600" dirty="0" smtClean="0"/>
              <a:t>, &amp; Westlake, (2010) </a:t>
            </a:r>
            <a:endParaRPr lang="en-US" sz="1600" dirty="0"/>
          </a:p>
        </p:txBody>
      </p:sp>
    </p:spTree>
    <p:extLst>
      <p:ext uri="{BB962C8B-B14F-4D97-AF65-F5344CB8AC3E}">
        <p14:creationId xmlns:p14="http://schemas.microsoft.com/office/powerpoint/2010/main" val="387895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447685" y="203044"/>
            <a:ext cx="9784080" cy="15087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i="0" u="none" strike="noStrike" cap="none" dirty="0" smtClean="0">
                <a:ea typeface="Arial"/>
                <a:cs typeface="Arial"/>
                <a:sym typeface="Arial"/>
              </a:rPr>
              <a:t>BEHAVIORAL MODIFICATION</a:t>
            </a:r>
            <a:endParaRPr lang="en-US" sz="4400" i="0" u="none" strike="noStrike" cap="none" dirty="0">
              <a:ea typeface="Arial"/>
              <a:cs typeface="Arial"/>
              <a:sym typeface="Arial"/>
            </a:endParaRPr>
          </a:p>
        </p:txBody>
      </p:sp>
      <p:sp>
        <p:nvSpPr>
          <p:cNvPr id="6" name="Rectangle 5"/>
          <p:cNvSpPr/>
          <p:nvPr/>
        </p:nvSpPr>
        <p:spPr>
          <a:xfrm>
            <a:off x="374418" y="1708651"/>
            <a:ext cx="5886548" cy="707886"/>
          </a:xfrm>
          <a:prstGeom prst="rect">
            <a:avLst/>
          </a:prstGeom>
          <a:noFill/>
        </p:spPr>
        <p:txBody>
          <a:bodyPr wrap="none" lIns="91440" tIns="45720" rIns="91440" bIns="45720">
            <a:spAutoFit/>
          </a:bodyPr>
          <a:lstStyle/>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Positive Reinforcement</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7073579" y="1709796"/>
            <a:ext cx="3916457" cy="707886"/>
          </a:xfrm>
          <a:prstGeom prst="rect">
            <a:avLst/>
          </a:prstGeom>
          <a:noFill/>
        </p:spPr>
        <p:txBody>
          <a:bodyPr wrap="none" lIns="91440" tIns="45720" rIns="91440" bIns="45720">
            <a:spAutoFit/>
          </a:bodyPr>
          <a:lstStyle/>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Active Ignoring</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TextBox 1"/>
          <p:cNvSpPr txBox="1"/>
          <p:nvPr/>
        </p:nvSpPr>
        <p:spPr>
          <a:xfrm>
            <a:off x="5044871" y="3077773"/>
            <a:ext cx="2069432" cy="830997"/>
          </a:xfrm>
          <a:prstGeom prst="rect">
            <a:avLst/>
          </a:prstGeom>
          <a:noFill/>
        </p:spPr>
        <p:txBody>
          <a:bodyPr wrap="square" rtlCol="0">
            <a:spAutoFit/>
          </a:bodyPr>
          <a:lstStyle/>
          <a:p>
            <a:pPr algn="ctr"/>
            <a:r>
              <a:rPr lang="en-US" sz="1600" b="1" dirty="0" smtClean="0">
                <a:solidFill>
                  <a:schemeClr val="accent1"/>
                </a:solidFill>
              </a:rPr>
              <a:t>BE CONSISTENT!</a:t>
            </a:r>
          </a:p>
          <a:p>
            <a:pPr algn="ctr"/>
            <a:r>
              <a:rPr lang="en-US" sz="1600" dirty="0" smtClean="0"/>
              <a:t>Because they will NOT be.</a:t>
            </a:r>
            <a:endParaRPr lang="en-US" sz="1600" dirty="0"/>
          </a:p>
        </p:txBody>
      </p:sp>
      <p:sp>
        <p:nvSpPr>
          <p:cNvPr id="4" name="TextBox 3"/>
          <p:cNvSpPr txBox="1"/>
          <p:nvPr/>
        </p:nvSpPr>
        <p:spPr>
          <a:xfrm>
            <a:off x="0" y="4508039"/>
            <a:ext cx="11704549" cy="1815882"/>
          </a:xfrm>
          <a:prstGeom prst="rect">
            <a:avLst/>
          </a:prstGeom>
          <a:noFill/>
        </p:spPr>
        <p:txBody>
          <a:bodyPr wrap="square" rtlCol="0">
            <a:spAutoFit/>
          </a:bodyPr>
          <a:lstStyle/>
          <a:p>
            <a:pPr algn="ctr"/>
            <a:r>
              <a:rPr lang="en-US" sz="1600" kern="1200" dirty="0" smtClean="0">
                <a:solidFill>
                  <a:schemeClr val="dk1"/>
                </a:solidFill>
                <a:latin typeface="Calibri"/>
                <a:ea typeface="Calibri"/>
                <a:cs typeface="Calibri"/>
                <a:sym typeface="Calibri"/>
              </a:rPr>
              <a:t>Reinforcements </a:t>
            </a:r>
            <a:r>
              <a:rPr lang="en-US" sz="1600" kern="1200" dirty="0">
                <a:solidFill>
                  <a:schemeClr val="dk1"/>
                </a:solidFill>
                <a:latin typeface="Calibri"/>
                <a:ea typeface="Calibri"/>
                <a:cs typeface="Calibri"/>
                <a:sym typeface="Calibri"/>
              </a:rPr>
              <a:t>MUST be motivating – this can look like a toy, a game, a movie, the </a:t>
            </a:r>
            <a:r>
              <a:rPr lang="en-US" sz="1600" kern="1200" dirty="0" err="1" smtClean="0">
                <a:solidFill>
                  <a:schemeClr val="dk1"/>
                </a:solidFill>
                <a:latin typeface="Calibri"/>
                <a:ea typeface="Calibri"/>
                <a:cs typeface="Calibri"/>
                <a:sym typeface="Calibri"/>
              </a:rPr>
              <a:t>Ipad</a:t>
            </a:r>
            <a:r>
              <a:rPr lang="en-US" sz="1600" kern="1200" dirty="0">
                <a:solidFill>
                  <a:schemeClr val="dk1"/>
                </a:solidFill>
                <a:latin typeface="Calibri"/>
                <a:ea typeface="Calibri"/>
                <a:cs typeface="Calibri"/>
                <a:sym typeface="Calibri"/>
              </a:rPr>
              <a:t>, the </a:t>
            </a:r>
            <a:r>
              <a:rPr lang="en-US" sz="1600" kern="1200" dirty="0" err="1">
                <a:solidFill>
                  <a:schemeClr val="dk1"/>
                </a:solidFill>
                <a:latin typeface="Calibri"/>
                <a:ea typeface="Calibri"/>
                <a:cs typeface="Calibri"/>
                <a:sym typeface="Calibri"/>
              </a:rPr>
              <a:t>tv</a:t>
            </a:r>
            <a:r>
              <a:rPr lang="en-US" sz="1600" kern="1200" dirty="0">
                <a:solidFill>
                  <a:schemeClr val="dk1"/>
                </a:solidFill>
                <a:latin typeface="Calibri"/>
                <a:ea typeface="Calibri"/>
                <a:cs typeface="Calibri"/>
                <a:sym typeface="Calibri"/>
              </a:rPr>
              <a:t>, and most importantly, simply your/the caregiver’s interaction!  </a:t>
            </a:r>
            <a:r>
              <a:rPr lang="en-US" sz="1600" kern="1200" dirty="0" smtClean="0">
                <a:solidFill>
                  <a:schemeClr val="dk1"/>
                </a:solidFill>
                <a:latin typeface="Calibri"/>
                <a:ea typeface="Calibri"/>
                <a:cs typeface="Calibri"/>
                <a:sym typeface="Calibri"/>
              </a:rPr>
              <a:t>The </a:t>
            </a:r>
            <a:r>
              <a:rPr lang="en-US" sz="1600" kern="1200" dirty="0">
                <a:solidFill>
                  <a:schemeClr val="dk1"/>
                </a:solidFill>
                <a:latin typeface="Calibri"/>
                <a:ea typeface="Calibri"/>
                <a:cs typeface="Calibri"/>
                <a:sym typeface="Calibri"/>
              </a:rPr>
              <a:t>caregiver is FUN.  Caregivers need to know that if they are having fun and that is taken away, the child will most definitely want the “fun” back.</a:t>
            </a:r>
          </a:p>
          <a:p>
            <a:pPr algn="ctr"/>
            <a:endParaRPr lang="en-US" sz="1600" kern="1200" dirty="0" smtClean="0">
              <a:solidFill>
                <a:schemeClr val="dk1"/>
              </a:solidFill>
              <a:latin typeface="Calibri"/>
              <a:ea typeface="Calibri"/>
              <a:cs typeface="Calibri"/>
              <a:sym typeface="Calibri"/>
            </a:endParaRPr>
          </a:p>
          <a:p>
            <a:pPr algn="ctr"/>
            <a:r>
              <a:rPr lang="en-US" sz="1600" kern="1200" dirty="0" smtClean="0">
                <a:solidFill>
                  <a:schemeClr val="dk1"/>
                </a:solidFill>
                <a:latin typeface="Calibri"/>
                <a:ea typeface="Calibri"/>
                <a:cs typeface="Calibri"/>
                <a:sym typeface="Calibri"/>
              </a:rPr>
              <a:t>When </a:t>
            </a:r>
            <a:r>
              <a:rPr lang="en-US" sz="1600" kern="1200" dirty="0">
                <a:solidFill>
                  <a:schemeClr val="dk1"/>
                </a:solidFill>
                <a:latin typeface="Calibri"/>
                <a:ea typeface="Calibri"/>
                <a:cs typeface="Calibri"/>
                <a:sym typeface="Calibri"/>
              </a:rPr>
              <a:t>a child refuses, active ignoring comes into play.  The child is given no attention to unmet requirements.  If you’re feeding, the caregiver turns around, your tone changes, you can turn and play by yourself, no eye contact is given. Stoically, offer the requirement again.  As soon as the child accepts, praise big and change right back to the happiest of tones! </a:t>
            </a:r>
            <a:endParaRPr lang="en-US" sz="1600" dirty="0"/>
          </a:p>
        </p:txBody>
      </p:sp>
      <p:sp>
        <p:nvSpPr>
          <p:cNvPr id="9" name="TextBox 8"/>
          <p:cNvSpPr txBox="1"/>
          <p:nvPr/>
        </p:nvSpPr>
        <p:spPr>
          <a:xfrm>
            <a:off x="9269146" y="6257589"/>
            <a:ext cx="1632435" cy="276999"/>
          </a:xfrm>
          <a:prstGeom prst="rect">
            <a:avLst/>
          </a:prstGeom>
          <a:noFill/>
        </p:spPr>
        <p:txBody>
          <a:bodyPr wrap="none" rtlCol="0">
            <a:spAutoFit/>
          </a:bodyPr>
          <a:lstStyle/>
          <a:p>
            <a:r>
              <a:rPr lang="en-US" sz="1200" dirty="0" smtClean="0"/>
              <a:t>Elliott &amp; Clawson, 2014</a:t>
            </a:r>
            <a:endParaRPr lang="en-US" sz="1200" dirty="0"/>
          </a:p>
        </p:txBody>
      </p:sp>
      <p:pic>
        <p:nvPicPr>
          <p:cNvPr id="8" name="Picture 7" descr="kid play.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514" y="2447919"/>
            <a:ext cx="2931646" cy="1953911"/>
          </a:xfrm>
          <a:prstGeom prst="rect">
            <a:avLst/>
          </a:prstGeom>
        </p:spPr>
      </p:pic>
      <p:pic>
        <p:nvPicPr>
          <p:cNvPr id="10" name="Picture 9" descr="ignore.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037" y="2447897"/>
            <a:ext cx="2916345" cy="1943713"/>
          </a:xfrm>
          <a:prstGeom prst="rect">
            <a:avLst/>
          </a:prstGeom>
        </p:spPr>
      </p:pic>
      <p:sp>
        <p:nvSpPr>
          <p:cNvPr id="11" name="TextBox 10"/>
          <p:cNvSpPr txBox="1"/>
          <p:nvPr/>
        </p:nvSpPr>
        <p:spPr>
          <a:xfrm>
            <a:off x="0" y="6211669"/>
            <a:ext cx="2876807" cy="646331"/>
          </a:xfrm>
          <a:prstGeom prst="rect">
            <a:avLst/>
          </a:prstGeom>
          <a:noFill/>
        </p:spPr>
        <p:txBody>
          <a:bodyPr wrap="square" rtlCol="0">
            <a:spAutoFit/>
          </a:bodyPr>
          <a:lstStyle/>
          <a:p>
            <a:r>
              <a:rPr lang="en-US" dirty="0" smtClean="0"/>
              <a:t>Photos Courtesy of:</a:t>
            </a:r>
          </a:p>
          <a:p>
            <a:r>
              <a:rPr lang="en-US" dirty="0" smtClean="0"/>
              <a:t>https</a:t>
            </a:r>
            <a:r>
              <a:rPr lang="en-US" dirty="0"/>
              <a:t>://</a:t>
            </a:r>
            <a:r>
              <a:rPr lang="en-US" dirty="0" err="1"/>
              <a:t>www.pexels.com</a:t>
            </a:r>
            <a:r>
              <a:rPr lang="en-US"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i="0" u="none" strike="noStrike" cap="none" dirty="0" smtClean="0">
                <a:ea typeface="Arial"/>
                <a:cs typeface="Arial"/>
                <a:sym typeface="Arial"/>
              </a:rPr>
              <a:t>BEHAVIORAL MODIFICATION</a:t>
            </a:r>
            <a:endParaRPr lang="en-US" sz="4400" i="0" u="none" strike="noStrike" cap="none" dirty="0">
              <a:ea typeface="Arial"/>
              <a:cs typeface="Arial"/>
              <a:sym typeface="Arial"/>
            </a:endParaRPr>
          </a:p>
        </p:txBody>
      </p:sp>
      <p:sp>
        <p:nvSpPr>
          <p:cNvPr id="6" name="Rectangle 5"/>
          <p:cNvSpPr/>
          <p:nvPr/>
        </p:nvSpPr>
        <p:spPr>
          <a:xfrm>
            <a:off x="193985" y="1541942"/>
            <a:ext cx="11742821" cy="4524315"/>
          </a:xfrm>
          <a:prstGeom prst="rect">
            <a:avLst/>
          </a:prstGeom>
        </p:spPr>
        <p:txBody>
          <a:bodyPr wrap="square">
            <a:spAutoFit/>
          </a:bodyPr>
          <a:lstStyle/>
          <a:p>
            <a:pPr marL="342900" indent="-342900">
              <a:buFont typeface="Arial"/>
              <a:buChar char="•"/>
            </a:pPr>
            <a:r>
              <a:rPr lang="en-US" sz="2400" kern="1200" dirty="0">
                <a:solidFill>
                  <a:schemeClr val="dk1"/>
                </a:solidFill>
                <a:latin typeface="Calibri"/>
                <a:ea typeface="Calibri"/>
                <a:cs typeface="Calibri"/>
                <a:sym typeface="Calibri"/>
              </a:rPr>
              <a:t>Absolutely no </a:t>
            </a:r>
            <a:r>
              <a:rPr lang="en-US" sz="2400" kern="1200" dirty="0" smtClean="0">
                <a:solidFill>
                  <a:schemeClr val="dk1"/>
                </a:solidFill>
                <a:latin typeface="Calibri"/>
                <a:ea typeface="Calibri"/>
                <a:cs typeface="Calibri"/>
                <a:sym typeface="Calibri"/>
              </a:rPr>
              <a:t>grazing!  Studies show </a:t>
            </a:r>
            <a:r>
              <a:rPr lang="en-US" sz="2400" kern="1200" dirty="0">
                <a:solidFill>
                  <a:schemeClr val="dk1"/>
                </a:solidFill>
                <a:latin typeface="Calibri"/>
                <a:ea typeface="Calibri"/>
                <a:cs typeface="Calibri"/>
                <a:sym typeface="Calibri"/>
              </a:rPr>
              <a:t>grazing is a great way to </a:t>
            </a:r>
            <a:r>
              <a:rPr lang="en-US" sz="2400" dirty="0" smtClean="0">
                <a:solidFill>
                  <a:schemeClr val="dk1"/>
                </a:solidFill>
                <a:latin typeface="Calibri"/>
                <a:ea typeface="Calibri"/>
                <a:cs typeface="Calibri"/>
                <a:sym typeface="Calibri"/>
              </a:rPr>
              <a:t>lose</a:t>
            </a:r>
            <a:r>
              <a:rPr lang="en-US" sz="2400" kern="1200" dirty="0" smtClean="0">
                <a:solidFill>
                  <a:schemeClr val="dk1"/>
                </a:solidFill>
                <a:latin typeface="Calibri"/>
                <a:ea typeface="Calibri"/>
                <a:cs typeface="Calibri"/>
                <a:sym typeface="Calibri"/>
              </a:rPr>
              <a:t> </a:t>
            </a:r>
            <a:r>
              <a:rPr lang="en-US" sz="2400" kern="1200" dirty="0">
                <a:solidFill>
                  <a:schemeClr val="dk1"/>
                </a:solidFill>
                <a:latin typeface="Calibri"/>
                <a:ea typeface="Calibri"/>
                <a:cs typeface="Calibri"/>
                <a:sym typeface="Calibri"/>
              </a:rPr>
              <a:t>weight and should be utilized in cases of </a:t>
            </a:r>
            <a:r>
              <a:rPr lang="en-US" sz="2400" kern="1200" dirty="0" smtClean="0">
                <a:solidFill>
                  <a:schemeClr val="dk1"/>
                </a:solidFill>
                <a:latin typeface="Calibri"/>
                <a:ea typeface="Calibri"/>
                <a:cs typeface="Calibri"/>
                <a:sym typeface="Calibri"/>
              </a:rPr>
              <a:t>obesity, not </a:t>
            </a:r>
            <a:r>
              <a:rPr lang="en-US" sz="2400" dirty="0" smtClean="0">
                <a:solidFill>
                  <a:schemeClr val="dk1"/>
                </a:solidFill>
                <a:latin typeface="Calibri"/>
                <a:ea typeface="Calibri"/>
                <a:cs typeface="Calibri"/>
                <a:sym typeface="Calibri"/>
              </a:rPr>
              <a:t>failure to thrive (FTT</a:t>
            </a:r>
            <a:r>
              <a:rPr lang="en-US" sz="2400" dirty="0" smtClean="0">
                <a:solidFill>
                  <a:schemeClr val="dk1"/>
                </a:solidFill>
                <a:latin typeface="Calibri"/>
                <a:ea typeface="Calibri"/>
                <a:cs typeface="Calibri"/>
                <a:sym typeface="Calibri"/>
              </a:rPr>
              <a:t>).</a:t>
            </a:r>
            <a:endParaRPr lang="en-US" sz="2400" kern="1200" dirty="0">
              <a:solidFill>
                <a:schemeClr val="dk1"/>
              </a:solidFill>
              <a:latin typeface="Calibri"/>
              <a:ea typeface="Calibri"/>
              <a:cs typeface="Calibri"/>
              <a:sym typeface="Calibri"/>
            </a:endParaRPr>
          </a:p>
          <a:p>
            <a:pPr marL="342900" indent="-342900">
              <a:buFont typeface="Arial"/>
              <a:buChar char="•"/>
            </a:pPr>
            <a:r>
              <a:rPr lang="en-US" sz="2400" kern="1200" dirty="0">
                <a:solidFill>
                  <a:schemeClr val="dk1"/>
                </a:solidFill>
                <a:latin typeface="Calibri"/>
                <a:ea typeface="Calibri"/>
                <a:cs typeface="Calibri"/>
                <a:sym typeface="Calibri"/>
              </a:rPr>
              <a:t>Feed in the same place every </a:t>
            </a:r>
            <a:r>
              <a:rPr lang="en-US" sz="2400" kern="1200" dirty="0" smtClean="0">
                <a:solidFill>
                  <a:schemeClr val="dk1"/>
                </a:solidFill>
                <a:latin typeface="Calibri"/>
                <a:ea typeface="Calibri"/>
                <a:cs typeface="Calibri"/>
                <a:sym typeface="Calibri"/>
              </a:rPr>
              <a:t>day.</a:t>
            </a:r>
            <a:endParaRPr lang="en-US" sz="2400" kern="1200" dirty="0">
              <a:solidFill>
                <a:schemeClr val="dk1"/>
              </a:solidFill>
              <a:latin typeface="Calibri"/>
              <a:ea typeface="Calibri"/>
              <a:cs typeface="Calibri"/>
              <a:sym typeface="Calibri"/>
            </a:endParaRPr>
          </a:p>
          <a:p>
            <a:pPr marL="342900" indent="-342900">
              <a:buFont typeface="Arial"/>
              <a:buChar char="•"/>
            </a:pPr>
            <a:r>
              <a:rPr lang="en-US" sz="2400" kern="1200" dirty="0">
                <a:solidFill>
                  <a:schemeClr val="dk1"/>
                </a:solidFill>
                <a:latin typeface="Calibri"/>
                <a:ea typeface="Calibri"/>
                <a:cs typeface="Calibri"/>
                <a:sym typeface="Calibri"/>
              </a:rPr>
              <a:t>Make the duration of meals the same and the structure of meals the </a:t>
            </a:r>
            <a:r>
              <a:rPr lang="en-US" sz="2400" kern="1200" dirty="0" smtClean="0">
                <a:solidFill>
                  <a:schemeClr val="dk1"/>
                </a:solidFill>
                <a:latin typeface="Calibri"/>
                <a:ea typeface="Calibri"/>
                <a:cs typeface="Calibri"/>
                <a:sym typeface="Calibri"/>
              </a:rPr>
              <a:t>same.</a:t>
            </a:r>
            <a:endParaRPr lang="en-US" sz="2400" kern="1200" dirty="0">
              <a:solidFill>
                <a:schemeClr val="dk1"/>
              </a:solidFill>
              <a:latin typeface="Calibri"/>
              <a:ea typeface="Calibri"/>
              <a:cs typeface="Calibri"/>
              <a:sym typeface="Calibri"/>
            </a:endParaRPr>
          </a:p>
          <a:p>
            <a:pPr marL="342900" indent="-342900">
              <a:buFont typeface="Arial"/>
              <a:buChar char="•"/>
            </a:pPr>
            <a:r>
              <a:rPr lang="en-US" sz="2400" kern="1200" dirty="0" smtClean="0">
                <a:solidFill>
                  <a:schemeClr val="dk1"/>
                </a:solidFill>
                <a:latin typeface="Calibri"/>
                <a:ea typeface="Calibri"/>
                <a:cs typeface="Calibri"/>
                <a:sym typeface="Calibri"/>
              </a:rPr>
              <a:t>Control </a:t>
            </a:r>
            <a:r>
              <a:rPr lang="en-US" sz="2400" kern="1200" dirty="0">
                <a:solidFill>
                  <a:schemeClr val="dk1"/>
                </a:solidFill>
                <a:latin typeface="Calibri"/>
                <a:ea typeface="Calibri"/>
                <a:cs typeface="Calibri"/>
                <a:sym typeface="Calibri"/>
              </a:rPr>
              <a:t>the environment </a:t>
            </a:r>
            <a:r>
              <a:rPr lang="en-US" sz="2400" kern="1200" dirty="0" smtClean="0">
                <a:solidFill>
                  <a:schemeClr val="dk1"/>
                </a:solidFill>
                <a:latin typeface="Calibri"/>
                <a:ea typeface="Calibri"/>
                <a:cs typeface="Calibri"/>
                <a:sym typeface="Calibri"/>
              </a:rPr>
              <a:t>(as </a:t>
            </a:r>
            <a:r>
              <a:rPr lang="en-US" sz="2400" kern="1200" dirty="0">
                <a:solidFill>
                  <a:schemeClr val="dk1"/>
                </a:solidFill>
                <a:latin typeface="Calibri"/>
                <a:ea typeface="Calibri"/>
                <a:cs typeface="Calibri"/>
                <a:sym typeface="Calibri"/>
              </a:rPr>
              <a:t>best as can be done).  You want it to be non-distracting, keeping things out of </a:t>
            </a:r>
            <a:r>
              <a:rPr lang="en-US" sz="2400" kern="1200" dirty="0" smtClean="0">
                <a:solidFill>
                  <a:schemeClr val="dk1"/>
                </a:solidFill>
                <a:latin typeface="Calibri"/>
                <a:ea typeface="Calibri"/>
                <a:cs typeface="Calibri"/>
                <a:sym typeface="Calibri"/>
              </a:rPr>
              <a:t>reach.</a:t>
            </a:r>
            <a:endParaRPr lang="en-US" sz="2400" kern="1200" dirty="0" smtClean="0">
              <a:solidFill>
                <a:schemeClr val="dk1"/>
              </a:solidFill>
              <a:latin typeface="Calibri"/>
              <a:ea typeface="Calibri"/>
              <a:cs typeface="Calibri"/>
              <a:sym typeface="Calibri"/>
            </a:endParaRPr>
          </a:p>
          <a:p>
            <a:pPr marL="342900" indent="-342900">
              <a:buFont typeface="Arial"/>
              <a:buChar char="•"/>
            </a:pPr>
            <a:r>
              <a:rPr lang="en-US" sz="2400" kern="1200" dirty="0">
                <a:solidFill>
                  <a:schemeClr val="dk1"/>
                </a:solidFill>
                <a:latin typeface="Calibri"/>
                <a:ea typeface="Calibri"/>
                <a:cs typeface="Calibri"/>
                <a:sym typeface="Calibri"/>
              </a:rPr>
              <a:t>Offer non-preferred (new) foods in combination with preferred </a:t>
            </a:r>
            <a:r>
              <a:rPr lang="en-US" sz="2400" kern="1200" dirty="0" smtClean="0">
                <a:solidFill>
                  <a:schemeClr val="dk1"/>
                </a:solidFill>
                <a:latin typeface="Calibri"/>
                <a:ea typeface="Calibri"/>
                <a:cs typeface="Calibri"/>
                <a:sym typeface="Calibri"/>
              </a:rPr>
              <a:t>foods.</a:t>
            </a:r>
            <a:endParaRPr lang="en-US" sz="2400" kern="1200" dirty="0" smtClean="0">
              <a:solidFill>
                <a:schemeClr val="dk1"/>
              </a:solidFill>
              <a:latin typeface="Calibri"/>
              <a:ea typeface="Calibri"/>
              <a:cs typeface="Calibri"/>
              <a:sym typeface="Calibri"/>
            </a:endParaRPr>
          </a:p>
          <a:p>
            <a:pPr marL="800100" lvl="1" indent="-342900">
              <a:buFont typeface="Arial"/>
              <a:buChar char="•"/>
            </a:pPr>
            <a:r>
              <a:rPr lang="en-US" sz="2400" dirty="0" smtClean="0">
                <a:solidFill>
                  <a:schemeClr val="dk1"/>
                </a:solidFill>
                <a:latin typeface="Calibri"/>
                <a:ea typeface="Calibri"/>
                <a:cs typeface="Calibri"/>
                <a:sym typeface="Calibri"/>
              </a:rPr>
              <a:t>Two</a:t>
            </a:r>
            <a:r>
              <a:rPr lang="en-US" sz="2400" kern="1200" dirty="0" smtClean="0">
                <a:solidFill>
                  <a:schemeClr val="dk1"/>
                </a:solidFill>
                <a:latin typeface="Calibri"/>
                <a:ea typeface="Calibri"/>
                <a:cs typeface="Calibri"/>
                <a:sym typeface="Calibri"/>
              </a:rPr>
              <a:t> </a:t>
            </a:r>
            <a:r>
              <a:rPr lang="en-US" sz="2400" kern="1200" dirty="0">
                <a:solidFill>
                  <a:schemeClr val="dk1"/>
                </a:solidFill>
                <a:latin typeface="Calibri"/>
                <a:ea typeface="Calibri"/>
                <a:cs typeface="Calibri"/>
                <a:sym typeface="Calibri"/>
              </a:rPr>
              <a:t>bites of the preferred and 1 of the </a:t>
            </a:r>
            <a:r>
              <a:rPr lang="en-US" sz="2400" kern="1200" dirty="0" smtClean="0">
                <a:solidFill>
                  <a:schemeClr val="dk1"/>
                </a:solidFill>
                <a:latin typeface="Calibri"/>
                <a:ea typeface="Calibri"/>
                <a:cs typeface="Calibri"/>
                <a:sym typeface="Calibri"/>
              </a:rPr>
              <a:t>non-preferred.</a:t>
            </a:r>
            <a:endParaRPr lang="en-US" sz="2400" kern="1200" dirty="0">
              <a:solidFill>
                <a:schemeClr val="dk1"/>
              </a:solidFill>
              <a:latin typeface="Calibri"/>
              <a:ea typeface="Calibri"/>
              <a:cs typeface="Calibri"/>
              <a:sym typeface="Calibri"/>
            </a:endParaRPr>
          </a:p>
          <a:p>
            <a:pPr marL="342900" indent="-342900">
              <a:buFont typeface="Arial"/>
              <a:buChar char="•"/>
            </a:pPr>
            <a:r>
              <a:rPr lang="en-US" sz="2400" kern="1200" dirty="0" smtClean="0">
                <a:solidFill>
                  <a:schemeClr val="dk1"/>
                </a:solidFill>
                <a:latin typeface="Calibri"/>
                <a:ea typeface="Calibri"/>
                <a:cs typeface="Calibri"/>
                <a:sym typeface="Calibri"/>
              </a:rPr>
              <a:t>Set </a:t>
            </a:r>
            <a:r>
              <a:rPr lang="en-US" sz="2400" kern="1200" dirty="0">
                <a:solidFill>
                  <a:schemeClr val="dk1"/>
                </a:solidFill>
                <a:latin typeface="Calibri"/>
                <a:ea typeface="Calibri"/>
                <a:cs typeface="Calibri"/>
                <a:sym typeface="Calibri"/>
              </a:rPr>
              <a:t>a </a:t>
            </a:r>
            <a:r>
              <a:rPr lang="en-US" sz="2400" kern="1200" dirty="0" smtClean="0">
                <a:solidFill>
                  <a:schemeClr val="dk1"/>
                </a:solidFill>
                <a:latin typeface="Calibri"/>
                <a:ea typeface="Calibri"/>
                <a:cs typeface="Calibri"/>
                <a:sym typeface="Calibri"/>
              </a:rPr>
              <a:t>timer and have </a:t>
            </a:r>
            <a:r>
              <a:rPr lang="en-US" sz="2400" kern="1200" dirty="0">
                <a:solidFill>
                  <a:schemeClr val="dk1"/>
                </a:solidFill>
                <a:latin typeface="Calibri"/>
                <a:ea typeface="Calibri"/>
                <a:cs typeface="Calibri"/>
                <a:sym typeface="Calibri"/>
              </a:rPr>
              <a:t>parents do this too, especially if their child is going to refuse a good amount at </a:t>
            </a:r>
            <a:r>
              <a:rPr lang="en-US" sz="2400" kern="1200" dirty="0" smtClean="0">
                <a:solidFill>
                  <a:schemeClr val="dk1"/>
                </a:solidFill>
                <a:latin typeface="Calibri"/>
                <a:ea typeface="Calibri"/>
                <a:cs typeface="Calibri"/>
                <a:sym typeface="Calibri"/>
              </a:rPr>
              <a:t>first.</a:t>
            </a:r>
            <a:endParaRPr lang="en-US" sz="2400" dirty="0">
              <a:solidFill>
                <a:schemeClr val="dk1"/>
              </a:solidFill>
              <a:latin typeface="Calibri"/>
              <a:ea typeface="Calibri"/>
              <a:cs typeface="Calibri"/>
              <a:sym typeface="Calibri"/>
            </a:endParaRPr>
          </a:p>
          <a:p>
            <a:pPr marL="342900" indent="-342900">
              <a:buFont typeface="Arial"/>
              <a:buChar char="•"/>
            </a:pPr>
            <a:r>
              <a:rPr lang="en-US" sz="2400" kern="1200" dirty="0" smtClean="0">
                <a:solidFill>
                  <a:schemeClr val="dk1"/>
                </a:solidFill>
                <a:latin typeface="Calibri"/>
                <a:ea typeface="Calibri"/>
                <a:cs typeface="Calibri"/>
                <a:sym typeface="Calibri"/>
              </a:rPr>
              <a:t>When </a:t>
            </a:r>
            <a:r>
              <a:rPr lang="en-US" sz="2400" kern="1200" dirty="0">
                <a:solidFill>
                  <a:schemeClr val="dk1"/>
                </a:solidFill>
                <a:latin typeface="Calibri"/>
                <a:ea typeface="Calibri"/>
                <a:cs typeface="Calibri"/>
                <a:sym typeface="Calibri"/>
              </a:rPr>
              <a:t>the meal is over, it’s </a:t>
            </a:r>
            <a:r>
              <a:rPr lang="en-US" sz="2400" kern="1200" dirty="0" smtClean="0">
                <a:solidFill>
                  <a:schemeClr val="dk1"/>
                </a:solidFill>
                <a:latin typeface="Calibri"/>
                <a:ea typeface="Calibri"/>
                <a:cs typeface="Calibri"/>
                <a:sym typeface="Calibri"/>
              </a:rPr>
              <a:t>over.      </a:t>
            </a:r>
            <a:endParaRPr lang="en-US" sz="2400" dirty="0">
              <a:solidFill>
                <a:schemeClr val="dk1"/>
              </a:solidFill>
              <a:latin typeface="Calibri"/>
              <a:ea typeface="Calibri"/>
              <a:cs typeface="Calibri"/>
              <a:sym typeface="Calibri"/>
            </a:endParaRPr>
          </a:p>
          <a:p>
            <a:pPr marL="342900" indent="-342900">
              <a:buFont typeface="Arial"/>
              <a:buChar char="•"/>
            </a:pPr>
            <a:r>
              <a:rPr lang="en-US" sz="2400" kern="1200" dirty="0" smtClean="0">
                <a:solidFill>
                  <a:schemeClr val="dk1"/>
                </a:solidFill>
                <a:latin typeface="Calibri"/>
                <a:ea typeface="Calibri"/>
                <a:cs typeface="Calibri"/>
                <a:sym typeface="Calibri"/>
              </a:rPr>
              <a:t>Never force-feed!</a:t>
            </a:r>
            <a:endParaRPr lang="en-US"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923300" y="457739"/>
            <a:ext cx="10646400" cy="998100"/>
          </a:xfrm>
          <a:prstGeom prst="rect">
            <a:avLst/>
          </a:prstGeom>
        </p:spPr>
        <p:txBody>
          <a:bodyPr lIns="91425" tIns="91425" rIns="91425" bIns="91425" anchor="ctr" anchorCtr="0">
            <a:noAutofit/>
          </a:bodyPr>
          <a:lstStyle/>
          <a:p>
            <a:pPr lvl="0" algn="ctr">
              <a:spcBef>
                <a:spcPts val="0"/>
              </a:spcBef>
              <a:buNone/>
            </a:pPr>
            <a:r>
              <a:rPr lang="en-US" sz="4400" dirty="0" smtClean="0"/>
              <a:t>Oral Sensory Approach: </a:t>
            </a:r>
            <a:br>
              <a:rPr lang="en-US" sz="4400" dirty="0" smtClean="0"/>
            </a:br>
            <a:r>
              <a:rPr lang="en-US" sz="4400" dirty="0" smtClean="0"/>
              <a:t>STEPS to Eating</a:t>
            </a:r>
            <a:endParaRPr lang="en-US" sz="4400" dirty="0"/>
          </a:p>
        </p:txBody>
      </p:sp>
      <p:sp>
        <p:nvSpPr>
          <p:cNvPr id="165" name="Shape 165"/>
          <p:cNvSpPr txBox="1">
            <a:spLocks noGrp="1"/>
          </p:cNvSpPr>
          <p:nvPr>
            <p:ph idx="1"/>
          </p:nvPr>
        </p:nvSpPr>
        <p:spPr>
          <a:prstGeom prst="rect">
            <a:avLst/>
          </a:prstGeom>
        </p:spPr>
        <p:txBody>
          <a:bodyPr lIns="91425" tIns="91425" rIns="91425" bIns="91425" anchor="t" anchorCtr="0">
            <a:noAutofit/>
          </a:bodyPr>
          <a:lstStyle/>
          <a:p>
            <a:pPr marL="228600" lvl="0" indent="0">
              <a:spcBef>
                <a:spcPts val="0"/>
              </a:spcBef>
              <a:buNone/>
            </a:pPr>
            <a:r>
              <a:rPr lang="en-US" dirty="0" smtClean="0"/>
              <a:t> </a:t>
            </a:r>
            <a:endParaRPr dirty="0"/>
          </a:p>
        </p:txBody>
      </p:sp>
      <p:sp>
        <p:nvSpPr>
          <p:cNvPr id="7" name="TextBox 6"/>
          <p:cNvSpPr txBox="1"/>
          <p:nvPr/>
        </p:nvSpPr>
        <p:spPr>
          <a:xfrm rot="16200000">
            <a:off x="2955925" y="3790797"/>
            <a:ext cx="2701637" cy="646331"/>
          </a:xfrm>
          <a:prstGeom prst="rect">
            <a:avLst/>
          </a:prstGeom>
          <a:noFill/>
        </p:spPr>
        <p:txBody>
          <a:bodyPr wrap="square" rtlCol="0">
            <a:spAutoFit/>
          </a:bodyPr>
          <a:lstStyle/>
          <a:p>
            <a:r>
              <a:rPr lang="en-US" sz="3600" dirty="0" smtClean="0"/>
              <a:t>TOLERATE</a:t>
            </a:r>
            <a:endParaRPr lang="en-US" sz="3600" dirty="0"/>
          </a:p>
        </p:txBody>
      </p:sp>
      <p:sp>
        <p:nvSpPr>
          <p:cNvPr id="8" name="TextBox 7"/>
          <p:cNvSpPr txBox="1"/>
          <p:nvPr/>
        </p:nvSpPr>
        <p:spPr>
          <a:xfrm rot="16200000">
            <a:off x="3923451" y="3378937"/>
            <a:ext cx="2563091" cy="646331"/>
          </a:xfrm>
          <a:prstGeom prst="rect">
            <a:avLst/>
          </a:prstGeom>
          <a:noFill/>
        </p:spPr>
        <p:txBody>
          <a:bodyPr wrap="square" rtlCol="0">
            <a:spAutoFit/>
          </a:bodyPr>
          <a:lstStyle/>
          <a:p>
            <a:r>
              <a:rPr lang="en-US" sz="3600" dirty="0" smtClean="0"/>
              <a:t>INTERACT</a:t>
            </a:r>
            <a:endParaRPr lang="en-US" sz="3600" dirty="0"/>
          </a:p>
        </p:txBody>
      </p:sp>
      <p:sp>
        <p:nvSpPr>
          <p:cNvPr id="9" name="TextBox 8"/>
          <p:cNvSpPr txBox="1"/>
          <p:nvPr/>
        </p:nvSpPr>
        <p:spPr>
          <a:xfrm rot="16200000">
            <a:off x="5033417" y="3096497"/>
            <a:ext cx="2101273" cy="646331"/>
          </a:xfrm>
          <a:prstGeom prst="rect">
            <a:avLst/>
          </a:prstGeom>
          <a:noFill/>
        </p:spPr>
        <p:txBody>
          <a:bodyPr wrap="square" rtlCol="0">
            <a:spAutoFit/>
          </a:bodyPr>
          <a:lstStyle/>
          <a:p>
            <a:r>
              <a:rPr lang="en-US" sz="3600" dirty="0" smtClean="0"/>
              <a:t>SMELL</a:t>
            </a:r>
            <a:endParaRPr lang="en-US" sz="3600" dirty="0"/>
          </a:p>
        </p:txBody>
      </p:sp>
      <p:sp>
        <p:nvSpPr>
          <p:cNvPr id="10" name="TextBox 9"/>
          <p:cNvSpPr txBox="1"/>
          <p:nvPr/>
        </p:nvSpPr>
        <p:spPr>
          <a:xfrm rot="16200000">
            <a:off x="6110169" y="2659763"/>
            <a:ext cx="1847273" cy="646331"/>
          </a:xfrm>
          <a:prstGeom prst="rect">
            <a:avLst/>
          </a:prstGeom>
          <a:noFill/>
        </p:spPr>
        <p:txBody>
          <a:bodyPr wrap="square" rtlCol="0">
            <a:spAutoFit/>
          </a:bodyPr>
          <a:lstStyle/>
          <a:p>
            <a:r>
              <a:rPr lang="en-US" sz="3600" dirty="0" smtClean="0"/>
              <a:t>TOUCH</a:t>
            </a:r>
            <a:endParaRPr lang="en-US" sz="3600" dirty="0"/>
          </a:p>
        </p:txBody>
      </p:sp>
      <p:sp>
        <p:nvSpPr>
          <p:cNvPr id="11" name="TextBox 10"/>
          <p:cNvSpPr txBox="1"/>
          <p:nvPr/>
        </p:nvSpPr>
        <p:spPr>
          <a:xfrm rot="16200000">
            <a:off x="6879367" y="2041640"/>
            <a:ext cx="1985818" cy="646331"/>
          </a:xfrm>
          <a:prstGeom prst="rect">
            <a:avLst/>
          </a:prstGeom>
          <a:noFill/>
        </p:spPr>
        <p:txBody>
          <a:bodyPr wrap="square" rtlCol="0">
            <a:spAutoFit/>
          </a:bodyPr>
          <a:lstStyle/>
          <a:p>
            <a:r>
              <a:rPr lang="en-US" sz="3600" dirty="0" smtClean="0"/>
              <a:t>TASTE</a:t>
            </a:r>
            <a:endParaRPr lang="en-US" sz="3600" dirty="0"/>
          </a:p>
        </p:txBody>
      </p:sp>
      <p:sp>
        <p:nvSpPr>
          <p:cNvPr id="12" name="TextBox 11"/>
          <p:cNvSpPr txBox="1"/>
          <p:nvPr/>
        </p:nvSpPr>
        <p:spPr>
          <a:xfrm>
            <a:off x="9841563" y="2907842"/>
            <a:ext cx="1454727" cy="646331"/>
          </a:xfrm>
          <a:prstGeom prst="rect">
            <a:avLst/>
          </a:prstGeom>
          <a:noFill/>
        </p:spPr>
        <p:txBody>
          <a:bodyPr wrap="square" rtlCol="0">
            <a:spAutoFit/>
          </a:bodyPr>
          <a:lstStyle/>
          <a:p>
            <a:r>
              <a:rPr lang="en-US" sz="3600" dirty="0" smtClean="0">
                <a:solidFill>
                  <a:schemeClr val="bg1"/>
                </a:solidFill>
              </a:rPr>
              <a:t>EAT</a:t>
            </a:r>
            <a:endParaRPr lang="en-US" sz="3600" dirty="0">
              <a:solidFill>
                <a:schemeClr val="bg1"/>
              </a:solidFill>
            </a:endParaRPr>
          </a:p>
        </p:txBody>
      </p:sp>
      <p:sp>
        <p:nvSpPr>
          <p:cNvPr id="2" name="TextBox 1"/>
          <p:cNvSpPr txBox="1"/>
          <p:nvPr/>
        </p:nvSpPr>
        <p:spPr>
          <a:xfrm>
            <a:off x="493237" y="2872011"/>
            <a:ext cx="2965014" cy="2246769"/>
          </a:xfrm>
          <a:prstGeom prst="rect">
            <a:avLst/>
          </a:prstGeom>
          <a:noFill/>
        </p:spPr>
        <p:txBody>
          <a:bodyPr wrap="square" rtlCol="0">
            <a:spAutoFit/>
          </a:bodyPr>
          <a:lstStyle/>
          <a:p>
            <a:pPr algn="ctr"/>
            <a:r>
              <a:rPr lang="en-US" sz="2800" dirty="0" smtClean="0">
                <a:solidFill>
                  <a:srgbClr val="FFC000"/>
                </a:solidFill>
              </a:rPr>
              <a:t>Learning through </a:t>
            </a:r>
            <a:r>
              <a:rPr lang="en-US" sz="2800" dirty="0" smtClean="0">
                <a:solidFill>
                  <a:schemeClr val="accent3">
                    <a:lumMod val="60000"/>
                    <a:lumOff val="40000"/>
                  </a:schemeClr>
                </a:solidFill>
              </a:rPr>
              <a:t>play</a:t>
            </a:r>
            <a:r>
              <a:rPr lang="en-US" sz="2800" dirty="0" smtClean="0">
                <a:solidFill>
                  <a:srgbClr val="FFC000"/>
                </a:solidFill>
              </a:rPr>
              <a:t> – A safe, fun, and exploratory environment!</a:t>
            </a:r>
            <a:endParaRPr lang="en-US" sz="2800" dirty="0">
              <a:solidFill>
                <a:srgbClr val="FFC000"/>
              </a:solidFill>
            </a:endParaRPr>
          </a:p>
        </p:txBody>
      </p:sp>
      <p:sp>
        <p:nvSpPr>
          <p:cNvPr id="15" name="TextBox 14"/>
          <p:cNvSpPr txBox="1"/>
          <p:nvPr/>
        </p:nvSpPr>
        <p:spPr>
          <a:xfrm>
            <a:off x="8539950" y="5571405"/>
            <a:ext cx="2542058" cy="577081"/>
          </a:xfrm>
          <a:prstGeom prst="rect">
            <a:avLst/>
          </a:prstGeom>
          <a:noFill/>
        </p:spPr>
        <p:txBody>
          <a:bodyPr wrap="square" rtlCol="0">
            <a:spAutoFit/>
          </a:bodyPr>
          <a:lstStyle/>
          <a:p>
            <a:pPr algn="ctr"/>
            <a:r>
              <a:rPr lang="en-US" sz="1050" dirty="0" smtClean="0"/>
              <a:t>Adapted from The Sequential Oral Sensory Approach to Feeding by Dr. Kay Toomey</a:t>
            </a:r>
          </a:p>
          <a:p>
            <a:endParaRPr lang="en-US" sz="1050" dirty="0"/>
          </a:p>
        </p:txBody>
      </p:sp>
      <p:pic>
        <p:nvPicPr>
          <p:cNvPr id="3" name="Picture 2" descr="lego.jpg"/>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9529038">
            <a:off x="3451368" y="3466432"/>
            <a:ext cx="5911700" cy="3034430"/>
          </a:xfrm>
          <a:prstGeom prst="rect">
            <a:avLst/>
          </a:prstGeom>
        </p:spPr>
      </p:pic>
      <p:pic>
        <p:nvPicPr>
          <p:cNvPr id="4" name="Picture 3" descr="mouth.jpg"/>
          <p:cNvPicPr>
            <a:picLocks noChangeAspect="1"/>
          </p:cNvPicPr>
          <p:nvPr/>
        </p:nvPicPr>
        <p:blipFill>
          <a:blip r:embed="rId5">
            <a:extLst>
              <a:ext uri="{BEBA8EAE-BF5A-486C-A8C5-ECC9F3942E4B}">
                <a14:imgProps xmlns:a14="http://schemas.microsoft.com/office/drawing/2010/main">
                  <a14:imgLayer r:embed="rId6">
                    <a14:imgEffect>
                      <a14:backgroundRemoval t="9972" b="89744" l="4229" r="98010"/>
                    </a14:imgEffect>
                  </a14:imgLayer>
                </a14:imgProps>
              </a:ext>
              <a:ext uri="{28A0092B-C50C-407E-A947-70E740481C1C}">
                <a14:useLocalDpi xmlns:a14="http://schemas.microsoft.com/office/drawing/2010/main" val="0"/>
              </a:ext>
            </a:extLst>
          </a:blip>
          <a:stretch>
            <a:fillRect/>
          </a:stretch>
        </p:blipFill>
        <p:spPr>
          <a:xfrm>
            <a:off x="8385586" y="1030763"/>
            <a:ext cx="3687823" cy="3219965"/>
          </a:xfrm>
          <a:prstGeom prst="rect">
            <a:avLst/>
          </a:prstGeom>
        </p:spPr>
      </p:pic>
      <p:sp>
        <p:nvSpPr>
          <p:cNvPr id="5" name="TextBox 4"/>
          <p:cNvSpPr txBox="1"/>
          <p:nvPr/>
        </p:nvSpPr>
        <p:spPr>
          <a:xfrm>
            <a:off x="9808685" y="2340821"/>
            <a:ext cx="918133" cy="584776"/>
          </a:xfrm>
          <a:prstGeom prst="rect">
            <a:avLst/>
          </a:prstGeom>
          <a:noFill/>
        </p:spPr>
        <p:txBody>
          <a:bodyPr wrap="square" rtlCol="0">
            <a:spAutoFit/>
          </a:bodyPr>
          <a:lstStyle/>
          <a:p>
            <a:r>
              <a:rPr lang="en-US" sz="3200" dirty="0" smtClean="0">
                <a:solidFill>
                  <a:schemeClr val="bg1"/>
                </a:solidFill>
              </a:rPr>
              <a:t>EAT</a:t>
            </a:r>
            <a:endParaRPr lang="en-US" sz="3200" dirty="0">
              <a:solidFill>
                <a:schemeClr val="bg1"/>
              </a:solidFill>
            </a:endParaRPr>
          </a:p>
        </p:txBody>
      </p:sp>
      <p:sp>
        <p:nvSpPr>
          <p:cNvPr id="6" name="TextBox 5"/>
          <p:cNvSpPr txBox="1"/>
          <p:nvPr/>
        </p:nvSpPr>
        <p:spPr>
          <a:xfrm>
            <a:off x="8661026" y="6089200"/>
            <a:ext cx="2172390" cy="261610"/>
          </a:xfrm>
          <a:prstGeom prst="rect">
            <a:avLst/>
          </a:prstGeom>
          <a:noFill/>
        </p:spPr>
        <p:txBody>
          <a:bodyPr wrap="none" rtlCol="0">
            <a:spAutoFit/>
          </a:bodyPr>
          <a:lstStyle/>
          <a:p>
            <a:r>
              <a:rPr lang="en-US" sz="1100" dirty="0" smtClean="0"/>
              <a:t>Clipart Courtesy of: Clip-art Library </a:t>
            </a:r>
            <a:endParaRPr lang="en-US"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i="0" u="none" strike="noStrike" cap="none" dirty="0" smtClean="0">
                <a:ea typeface="Arial"/>
                <a:cs typeface="Arial"/>
                <a:sym typeface="Arial"/>
              </a:rPr>
              <a:t>GETTING STARTED…</a:t>
            </a:r>
            <a:endParaRPr lang="en-US" sz="4400" i="0" u="none" strike="noStrike" cap="none" dirty="0">
              <a:ea typeface="Arial"/>
              <a:cs typeface="Arial"/>
              <a:sym typeface="Arial"/>
            </a:endParaRPr>
          </a:p>
        </p:txBody>
      </p:sp>
      <p:sp>
        <p:nvSpPr>
          <p:cNvPr id="172" name="Shape 172"/>
          <p:cNvSpPr txBox="1">
            <a:spLocks noGrp="1"/>
          </p:cNvSpPr>
          <p:nvPr>
            <p:ph idx="1"/>
          </p:nvPr>
        </p:nvSpPr>
        <p:spPr>
          <a:xfrm>
            <a:off x="1424926" y="1698085"/>
            <a:ext cx="9261642" cy="4406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8265"/>
              </a:buClr>
              <a:buSzPct val="25000"/>
              <a:buFont typeface="Arial"/>
              <a:buNone/>
            </a:pPr>
            <a:r>
              <a:rPr lang="en-US" sz="3600" b="0" i="0" u="none" strike="noStrike" cap="none" dirty="0" smtClean="0">
                <a:solidFill>
                  <a:srgbClr val="005480"/>
                </a:solidFill>
                <a:sym typeface="Arial"/>
              </a:rPr>
              <a:t>If your patient only eats pretzels, start with </a:t>
            </a:r>
            <a:r>
              <a:rPr lang="en-US" sz="3600" b="0" i="0" u="none" strike="noStrike" cap="none" dirty="0" smtClean="0">
                <a:solidFill>
                  <a:srgbClr val="005480"/>
                </a:solidFill>
                <a:sym typeface="Wingdings" panose="05000000000000000000" pitchFamily="2" charset="2"/>
              </a:rPr>
              <a:t></a:t>
            </a:r>
            <a:r>
              <a:rPr lang="en-US" sz="3600" b="0" i="0" u="none" strike="noStrike" cap="none" dirty="0" smtClean="0">
                <a:solidFill>
                  <a:srgbClr val="005480"/>
                </a:solidFill>
                <a:sym typeface="Arial"/>
              </a:rPr>
              <a:t> PRETZELS!  Whichever approach you’re using, it’s important the child feels comfortable and confident.  Scaffold or branch out from there.  Do this by: </a:t>
            </a:r>
          </a:p>
          <a:p>
            <a:pPr marL="0" marR="0" lvl="0" indent="0" algn="ctr" rtl="0">
              <a:spcBef>
                <a:spcPts val="0"/>
              </a:spcBef>
              <a:spcAft>
                <a:spcPts val="0"/>
              </a:spcAft>
              <a:buClr>
                <a:srgbClr val="008265"/>
              </a:buClr>
              <a:buSzPct val="25000"/>
              <a:buFont typeface="Arial"/>
              <a:buNone/>
            </a:pPr>
            <a:endParaRPr lang="en-US" sz="3600" b="0" i="0" u="none" strike="noStrike" cap="none" dirty="0" smtClean="0">
              <a:solidFill>
                <a:srgbClr val="005480"/>
              </a:solidFill>
              <a:sym typeface="Arial"/>
            </a:endParaRPr>
          </a:p>
          <a:p>
            <a:pPr marL="0" marR="0" lvl="0" indent="0" algn="ctr" rtl="0">
              <a:spcBef>
                <a:spcPts val="0"/>
              </a:spcBef>
              <a:spcAft>
                <a:spcPts val="0"/>
              </a:spcAft>
              <a:buClr>
                <a:srgbClr val="008265"/>
              </a:buClr>
              <a:buSzPct val="25000"/>
              <a:buFont typeface="Arial"/>
              <a:buNone/>
            </a:pPr>
            <a:r>
              <a:rPr lang="en-US" sz="3600" dirty="0" smtClean="0"/>
              <a:t>SHAPE		COLOR		TEXTURE</a:t>
            </a:r>
            <a:endParaRPr sz="3600" b="0" i="0" u="none" strike="noStrike" cap="none" dirty="0">
              <a:solidFill>
                <a:srgbClr val="005480"/>
              </a:solidFil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41522" y="252414"/>
            <a:ext cx="11240876" cy="998048"/>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5400" b="1" i="0" u="none" strike="noStrike" cap="none">
                <a:solidFill>
                  <a:schemeClr val="lt1"/>
                </a:solidFill>
                <a:latin typeface="Arial"/>
                <a:ea typeface="Arial"/>
                <a:cs typeface="Arial"/>
                <a:sym typeface="Arial"/>
              </a:rPr>
              <a:t>Positioning Them For Greatness</a:t>
            </a:r>
          </a:p>
        </p:txBody>
      </p:sp>
      <p:sp>
        <p:nvSpPr>
          <p:cNvPr id="180" name="Shape 180"/>
          <p:cNvSpPr txBox="1">
            <a:spLocks noGrp="1"/>
          </p:cNvSpPr>
          <p:nvPr>
            <p:ph idx="1"/>
          </p:nvPr>
        </p:nvSpPr>
        <p:spPr>
          <a:xfrm>
            <a:off x="1369763" y="449580"/>
            <a:ext cx="9784080" cy="420624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8265"/>
              </a:buClr>
              <a:buSzPct val="25000"/>
              <a:buFont typeface="Arial"/>
              <a:buNone/>
            </a:pPr>
            <a:r>
              <a:rPr lang="en-US" sz="4267" b="0" i="0" u="none" strike="noStrike" cap="none" dirty="0">
                <a:solidFill>
                  <a:schemeClr val="accent5">
                    <a:lumMod val="50000"/>
                  </a:schemeClr>
                </a:solidFill>
                <a:latin typeface="Arial"/>
                <a:ea typeface="Arial"/>
                <a:cs typeface="Arial"/>
                <a:sym typeface="Arial"/>
              </a:rPr>
              <a:t>Sometimes it’s just a session about getting </a:t>
            </a:r>
            <a:r>
              <a:rPr lang="en-US" sz="4267" b="0" i="0" u="none" strike="noStrike" cap="none" dirty="0" smtClean="0">
                <a:solidFill>
                  <a:schemeClr val="accent5">
                    <a:lumMod val="50000"/>
                  </a:schemeClr>
                </a:solidFill>
                <a:latin typeface="Arial"/>
                <a:ea typeface="Arial"/>
                <a:cs typeface="Arial"/>
                <a:sym typeface="Arial"/>
              </a:rPr>
              <a:t>seated…</a:t>
            </a:r>
            <a:endParaRPr lang="en-US" sz="4267" b="0" i="0" u="none" strike="noStrike" cap="none" dirty="0">
              <a:solidFill>
                <a:schemeClr val="accent5">
                  <a:lumMod val="50000"/>
                </a:schemeClr>
              </a:solidFill>
              <a:latin typeface="Arial"/>
              <a:ea typeface="Arial"/>
              <a:cs typeface="Arial"/>
              <a:sym typeface="Arial"/>
            </a:endParaRPr>
          </a:p>
        </p:txBody>
      </p:sp>
      <p:sp>
        <p:nvSpPr>
          <p:cNvPr id="2" name="TextBox 1"/>
          <p:cNvSpPr txBox="1"/>
          <p:nvPr/>
        </p:nvSpPr>
        <p:spPr>
          <a:xfrm>
            <a:off x="3117427" y="1930847"/>
            <a:ext cx="6031832" cy="3970318"/>
          </a:xfrm>
          <a:prstGeom prst="rect">
            <a:avLst/>
          </a:prstGeom>
          <a:noFill/>
        </p:spPr>
        <p:txBody>
          <a:bodyPr wrap="square" rtlCol="0">
            <a:spAutoFit/>
          </a:bodyPr>
          <a:lstStyle/>
          <a:p>
            <a:pPr marL="285750" indent="-285750">
              <a:buFontTx/>
              <a:buChar char="-"/>
            </a:pPr>
            <a:r>
              <a:rPr lang="en-US" sz="2800" dirty="0" smtClean="0">
                <a:solidFill>
                  <a:schemeClr val="accent1">
                    <a:lumMod val="50000"/>
                  </a:schemeClr>
                </a:solidFill>
              </a:rPr>
              <a:t>Involve your friendly OT to allow for physical limitations or sensory preferences</a:t>
            </a:r>
          </a:p>
          <a:p>
            <a:pPr marL="285750" indent="-285750">
              <a:buFontTx/>
              <a:buChar char="-"/>
            </a:pPr>
            <a:endParaRPr lang="en-US" sz="2800" dirty="0" smtClean="0">
              <a:solidFill>
                <a:schemeClr val="accent1">
                  <a:lumMod val="50000"/>
                </a:schemeClr>
              </a:solidFill>
            </a:endParaRPr>
          </a:p>
          <a:p>
            <a:pPr defTabSz="461963"/>
            <a:r>
              <a:rPr lang="en-US" sz="2800" dirty="0" smtClean="0">
                <a:solidFill>
                  <a:schemeClr val="accent1">
                    <a:lumMod val="50000"/>
                  </a:schemeClr>
                </a:solidFill>
              </a:rPr>
              <a:t>	1. Sit them down, set a timer, play!</a:t>
            </a:r>
          </a:p>
          <a:p>
            <a:pPr defTabSz="461963"/>
            <a:r>
              <a:rPr lang="en-US" sz="2800" dirty="0" smtClean="0">
                <a:solidFill>
                  <a:schemeClr val="accent1">
                    <a:lumMod val="50000"/>
                  </a:schemeClr>
                </a:solidFill>
              </a:rPr>
              <a:t>	2. Timer goes off, they get up!</a:t>
            </a:r>
          </a:p>
          <a:p>
            <a:pPr marL="285750" indent="-285750">
              <a:buFontTx/>
              <a:buChar char="-"/>
            </a:pPr>
            <a:endParaRPr lang="en-US" sz="2800" dirty="0" smtClean="0">
              <a:solidFill>
                <a:schemeClr val="accent1">
                  <a:lumMod val="50000"/>
                </a:schemeClr>
              </a:solidFill>
            </a:endParaRPr>
          </a:p>
          <a:p>
            <a:pPr marL="285750" indent="-285750">
              <a:buFontTx/>
              <a:buChar char="-"/>
            </a:pPr>
            <a:r>
              <a:rPr lang="en-US" sz="2800" dirty="0" smtClean="0">
                <a:solidFill>
                  <a:schemeClr val="accent1">
                    <a:lumMod val="50000"/>
                  </a:schemeClr>
                </a:solidFill>
              </a:rPr>
              <a:t>Repeat step 1 and 2 until the child is okay with this </a:t>
            </a:r>
            <a:r>
              <a:rPr lang="en-US" sz="2800" dirty="0" smtClean="0">
                <a:solidFill>
                  <a:schemeClr val="accent1">
                    <a:lumMod val="50000"/>
                  </a:schemeClr>
                </a:solidFill>
              </a:rPr>
              <a:t>routine.</a:t>
            </a: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5867" b="1" i="0" u="none" strike="noStrike" cap="none">
                <a:solidFill>
                  <a:schemeClr val="lt1"/>
                </a:solidFill>
                <a:latin typeface="Arial"/>
                <a:ea typeface="Arial"/>
                <a:cs typeface="Arial"/>
                <a:sym typeface="Arial"/>
              </a:rPr>
              <a:t>Routines</a:t>
            </a:r>
          </a:p>
        </p:txBody>
      </p:sp>
      <p:sp>
        <p:nvSpPr>
          <p:cNvPr id="3" name="TextBox 2"/>
          <p:cNvSpPr txBox="1"/>
          <p:nvPr/>
        </p:nvSpPr>
        <p:spPr>
          <a:xfrm>
            <a:off x="4859713" y="1774569"/>
            <a:ext cx="6680548" cy="3170099"/>
          </a:xfrm>
          <a:prstGeom prst="rect">
            <a:avLst/>
          </a:prstGeom>
          <a:noFill/>
        </p:spPr>
        <p:txBody>
          <a:bodyPr wrap="square" rtlCol="0">
            <a:spAutoFit/>
          </a:bodyPr>
          <a:lstStyle/>
          <a:p>
            <a:pPr marL="342900" indent="-342900">
              <a:buFont typeface="Wingdings" panose="05000000000000000000" pitchFamily="2" charset="2"/>
              <a:buChar char="ü"/>
            </a:pPr>
            <a:r>
              <a:rPr lang="en-US" sz="3200" b="1" dirty="0" smtClean="0"/>
              <a:t>Set up</a:t>
            </a:r>
          </a:p>
          <a:p>
            <a:pPr marL="342900" indent="-342900">
              <a:buFont typeface="Wingdings" panose="05000000000000000000" pitchFamily="2" charset="2"/>
              <a:buChar char="ü"/>
            </a:pPr>
            <a:r>
              <a:rPr lang="en-US" sz="3200" b="1" dirty="0" smtClean="0"/>
              <a:t>Sensory activity (bubbles, etc.)</a:t>
            </a:r>
          </a:p>
          <a:p>
            <a:pPr marL="342900" indent="-342900">
              <a:buFont typeface="Wingdings" panose="05000000000000000000" pitchFamily="2" charset="2"/>
              <a:buChar char="ü"/>
            </a:pPr>
            <a:r>
              <a:rPr lang="en-US" sz="3200" b="1" dirty="0" smtClean="0"/>
              <a:t>Seating</a:t>
            </a:r>
          </a:p>
          <a:p>
            <a:pPr marL="342900" indent="-342900">
              <a:buFont typeface="Wingdings" panose="05000000000000000000" pitchFamily="2" charset="2"/>
              <a:buChar char="ü"/>
            </a:pPr>
            <a:r>
              <a:rPr lang="en-US" sz="3200" b="1" dirty="0" smtClean="0"/>
              <a:t>Distribution of plates, cups, utensils</a:t>
            </a:r>
          </a:p>
          <a:p>
            <a:pPr marL="342900" indent="-342900">
              <a:buFont typeface="Wingdings" panose="05000000000000000000" pitchFamily="2" charset="2"/>
              <a:buChar char="ü"/>
            </a:pPr>
            <a:r>
              <a:rPr lang="en-US" sz="3200" b="1" dirty="0" smtClean="0"/>
              <a:t>Clean-up/wash-up</a:t>
            </a:r>
            <a:endParaRPr lang="en-US" sz="3200" b="1" dirty="0" smtClean="0"/>
          </a:p>
          <a:p>
            <a:pPr marL="342900" indent="-342900">
              <a:buFont typeface="Wingdings" panose="05000000000000000000" pitchFamily="2" charset="2"/>
              <a:buChar char="ü"/>
            </a:pPr>
            <a:endParaRPr lang="en-US" sz="2000" b="1" dirty="0" smtClean="0"/>
          </a:p>
          <a:p>
            <a:pPr marL="342900" indent="-342900">
              <a:buFont typeface="Wingdings" panose="05000000000000000000" pitchFamily="2" charset="2"/>
              <a:buChar char="ü"/>
            </a:pPr>
            <a:endParaRPr lang="en-US" sz="2000" b="1" dirty="0"/>
          </a:p>
        </p:txBody>
      </p:sp>
      <p:sp>
        <p:nvSpPr>
          <p:cNvPr id="4" name="TextBox 3"/>
          <p:cNvSpPr txBox="1"/>
          <p:nvPr/>
        </p:nvSpPr>
        <p:spPr>
          <a:xfrm>
            <a:off x="563693" y="1771593"/>
            <a:ext cx="3336758" cy="3046988"/>
          </a:xfrm>
          <a:prstGeom prst="rect">
            <a:avLst/>
          </a:prstGeom>
          <a:noFill/>
          <a:ln>
            <a:solidFill>
              <a:schemeClr val="accent1">
                <a:lumMod val="50000"/>
              </a:schemeClr>
            </a:solidFill>
          </a:ln>
        </p:spPr>
        <p:txBody>
          <a:bodyPr wrap="square" rtlCol="0">
            <a:spAutoFit/>
          </a:bodyPr>
          <a:lstStyle/>
          <a:p>
            <a:pPr algn="ctr"/>
            <a:r>
              <a:rPr lang="en-US" sz="2400" dirty="0" smtClean="0"/>
              <a:t>Stick to a routine so children can learn to anticipate, and never underestimate the power of cleaning up and throwing unwanted food in the trash!  Sometimes, this is our best </a:t>
            </a:r>
            <a:r>
              <a:rPr lang="en-US" sz="2400" dirty="0" smtClean="0"/>
              <a:t>work.</a:t>
            </a:r>
            <a:endParaRPr lang="en-US" sz="2400" dirty="0"/>
          </a:p>
        </p:txBody>
      </p:sp>
      <p:sp>
        <p:nvSpPr>
          <p:cNvPr id="7" name="Shape 180"/>
          <p:cNvSpPr txBox="1">
            <a:spLocks noGrp="1"/>
          </p:cNvSpPr>
          <p:nvPr>
            <p:ph idx="1"/>
          </p:nvPr>
        </p:nvSpPr>
        <p:spPr>
          <a:xfrm>
            <a:off x="2907414" y="633175"/>
            <a:ext cx="5723010" cy="88147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8265"/>
              </a:buClr>
              <a:buSzPct val="25000"/>
              <a:buFont typeface="Arial"/>
              <a:buNone/>
            </a:pPr>
            <a:r>
              <a:rPr lang="en-US" sz="4400" b="0" i="0" u="none" strike="noStrike" cap="none" dirty="0" smtClean="0">
                <a:solidFill>
                  <a:schemeClr val="accent5">
                    <a:lumMod val="50000"/>
                  </a:schemeClr>
                </a:solidFill>
                <a:latin typeface="Arial"/>
                <a:ea typeface="Arial"/>
                <a:cs typeface="Arial"/>
                <a:sym typeface="Arial"/>
              </a:rPr>
              <a:t>Routine</a:t>
            </a:r>
            <a:endParaRPr lang="en-US" sz="4400" b="0" i="0" u="none" strike="noStrike" cap="none" dirty="0">
              <a:solidFill>
                <a:schemeClr val="accent5">
                  <a:lumMod val="50000"/>
                </a:schemeClr>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12531" y="0"/>
            <a:ext cx="10515600" cy="1325563"/>
          </a:xfrm>
          <a:prstGeom prst="rect">
            <a:avLst/>
          </a:prstGeom>
        </p:spPr>
        <p:txBody>
          <a:bodyPr lIns="91425" tIns="91425" rIns="91425" bIns="91425" anchor="ctr" anchorCtr="0">
            <a:noAutofit/>
          </a:bodyPr>
          <a:lstStyle/>
          <a:p>
            <a:pPr lvl="0" algn="ctr">
              <a:spcBef>
                <a:spcPts val="0"/>
              </a:spcBef>
              <a:buNone/>
            </a:pPr>
            <a:r>
              <a:rPr lang="en-US" sz="4400" dirty="0"/>
              <a:t>To Say Or Not To Say</a:t>
            </a:r>
          </a:p>
        </p:txBody>
      </p:sp>
      <p:graphicFrame>
        <p:nvGraphicFramePr>
          <p:cNvPr id="2" name="Table 1"/>
          <p:cNvGraphicFramePr>
            <a:graphicFrameLocks noGrp="1"/>
          </p:cNvGraphicFramePr>
          <p:nvPr>
            <p:extLst>
              <p:ext uri="{D42A27DB-BD31-4B8C-83A1-F6EECF244321}">
                <p14:modId xmlns:p14="http://schemas.microsoft.com/office/powerpoint/2010/main" val="4030117543"/>
              </p:ext>
            </p:extLst>
          </p:nvPr>
        </p:nvGraphicFramePr>
        <p:xfrm>
          <a:off x="1698746" y="919079"/>
          <a:ext cx="8732253" cy="4977397"/>
        </p:xfrm>
        <a:graphic>
          <a:graphicData uri="http://schemas.openxmlformats.org/drawingml/2006/table">
            <a:tbl>
              <a:tblPr firstRow="1" bandRow="1">
                <a:tableStyleId>{5C22544A-7EE6-4342-B048-85BDC9FD1C3A}</a:tableStyleId>
              </a:tblPr>
              <a:tblGrid>
                <a:gridCol w="2910751">
                  <a:extLst>
                    <a:ext uri="{9D8B030D-6E8A-4147-A177-3AD203B41FA5}">
                      <a16:colId xmlns:a16="http://schemas.microsoft.com/office/drawing/2014/main" val="20000"/>
                    </a:ext>
                  </a:extLst>
                </a:gridCol>
                <a:gridCol w="2910751">
                  <a:extLst>
                    <a:ext uri="{9D8B030D-6E8A-4147-A177-3AD203B41FA5}">
                      <a16:colId xmlns:a16="http://schemas.microsoft.com/office/drawing/2014/main" val="20001"/>
                    </a:ext>
                  </a:extLst>
                </a:gridCol>
                <a:gridCol w="2910751">
                  <a:extLst>
                    <a:ext uri="{9D8B030D-6E8A-4147-A177-3AD203B41FA5}">
                      <a16:colId xmlns:a16="http://schemas.microsoft.com/office/drawing/2014/main" val="20002"/>
                    </a:ext>
                  </a:extLst>
                </a:gridCol>
              </a:tblGrid>
              <a:tr h="350140">
                <a:tc>
                  <a:txBody>
                    <a:bodyPr/>
                    <a:lstStyle/>
                    <a:p>
                      <a:pPr algn="ctr"/>
                      <a:r>
                        <a:rPr lang="en-US" sz="1600" dirty="0" smtClean="0"/>
                        <a:t>Commands Vs. Permission</a:t>
                      </a:r>
                      <a:endParaRPr lang="en-US" sz="1600" dirty="0"/>
                    </a:p>
                  </a:txBody>
                  <a:tcPr/>
                </a:tc>
                <a:tc>
                  <a:txBody>
                    <a:bodyPr/>
                    <a:lstStyle/>
                    <a:p>
                      <a:pPr algn="ctr"/>
                      <a:r>
                        <a:rPr lang="en-US" sz="1600" dirty="0" smtClean="0"/>
                        <a:t>No Arguing</a:t>
                      </a:r>
                      <a:endParaRPr lang="en-US" sz="1600" dirty="0"/>
                    </a:p>
                  </a:txBody>
                  <a:tcPr/>
                </a:tc>
                <a:tc>
                  <a:txBody>
                    <a:bodyPr/>
                    <a:lstStyle/>
                    <a:p>
                      <a:pPr algn="ctr"/>
                      <a:r>
                        <a:rPr lang="en-US" sz="1600" dirty="0" smtClean="0"/>
                        <a:t>No Bribery/Do It For…</a:t>
                      </a:r>
                      <a:endParaRPr lang="en-US" sz="1600" dirty="0"/>
                    </a:p>
                  </a:txBody>
                  <a:tcPr/>
                </a:tc>
                <a:extLst>
                  <a:ext uri="{0D108BD9-81ED-4DB2-BD59-A6C34878D82A}">
                    <a16:rowId xmlns:a16="http://schemas.microsoft.com/office/drawing/2014/main" val="10000"/>
                  </a:ext>
                </a:extLst>
              </a:tr>
              <a:tr h="611147">
                <a:tc>
                  <a:txBody>
                    <a:bodyPr/>
                    <a:lstStyle/>
                    <a:p>
                      <a:r>
                        <a:rPr lang="en-US" sz="1600" dirty="0" smtClean="0"/>
                        <a:t>Parents</a:t>
                      </a:r>
                      <a:r>
                        <a:rPr lang="en-US" sz="1600" baseline="0" dirty="0" smtClean="0"/>
                        <a:t> naturally ask questions, it’s in our </a:t>
                      </a:r>
                      <a:r>
                        <a:rPr lang="en-US" sz="1600" baseline="0" dirty="0" smtClean="0"/>
                        <a:t>nature.</a:t>
                      </a:r>
                      <a:endParaRPr lang="en-US" sz="1600" dirty="0"/>
                    </a:p>
                  </a:txBody>
                  <a:tcPr/>
                </a:tc>
                <a:tc>
                  <a:txBody>
                    <a:bodyPr/>
                    <a:lstStyle/>
                    <a:p>
                      <a:r>
                        <a:rPr lang="en-US" sz="1600" dirty="0" smtClean="0"/>
                        <a:t>Keep</a:t>
                      </a:r>
                      <a:r>
                        <a:rPr lang="en-US" sz="1600" baseline="0" dirty="0" smtClean="0"/>
                        <a:t> emotions in </a:t>
                      </a:r>
                      <a:r>
                        <a:rPr lang="en-US" sz="1600" baseline="0" dirty="0" smtClean="0"/>
                        <a:t>check.</a:t>
                      </a:r>
                      <a:endParaRPr lang="en-US" sz="1600" dirty="0"/>
                    </a:p>
                  </a:txBody>
                  <a:tcPr/>
                </a:tc>
                <a:tc>
                  <a:txBody>
                    <a:bodyPr/>
                    <a:lstStyle/>
                    <a:p>
                      <a:r>
                        <a:rPr lang="en-US" sz="1600" dirty="0" smtClean="0"/>
                        <a:t>Children</a:t>
                      </a:r>
                      <a:r>
                        <a:rPr lang="en-US" sz="1600" baseline="0" dirty="0" smtClean="0"/>
                        <a:t> need to decide to eat for </a:t>
                      </a:r>
                      <a:r>
                        <a:rPr lang="en-US" sz="1600" baseline="0" dirty="0" smtClean="0"/>
                        <a:t>themselves.</a:t>
                      </a:r>
                      <a:endParaRPr lang="en-US" sz="1600" dirty="0"/>
                    </a:p>
                  </a:txBody>
                  <a:tcPr/>
                </a:tc>
                <a:extLst>
                  <a:ext uri="{0D108BD9-81ED-4DB2-BD59-A6C34878D82A}">
                    <a16:rowId xmlns:a16="http://schemas.microsoft.com/office/drawing/2014/main" val="10001"/>
                  </a:ext>
                </a:extLst>
              </a:tr>
              <a:tr h="873067">
                <a:tc>
                  <a:txBody>
                    <a:bodyPr/>
                    <a:lstStyle/>
                    <a:p>
                      <a:r>
                        <a:rPr lang="en-US" sz="1600" baseline="0" dirty="0" smtClean="0"/>
                        <a:t>If you ask questions, the answer is usually “no”. Give </a:t>
                      </a:r>
                      <a:r>
                        <a:rPr lang="en-US" sz="1600" baseline="0" dirty="0" smtClean="0"/>
                        <a:t>permission.</a:t>
                      </a:r>
                      <a:endParaRPr lang="en-US" sz="1600" dirty="0"/>
                    </a:p>
                  </a:txBody>
                  <a:tcPr/>
                </a:tc>
                <a:tc>
                  <a:txBody>
                    <a:bodyPr/>
                    <a:lstStyle/>
                    <a:p>
                      <a:r>
                        <a:rPr lang="en-US" sz="1600" dirty="0" smtClean="0"/>
                        <a:t>Children perceive their</a:t>
                      </a:r>
                      <a:r>
                        <a:rPr lang="en-US" sz="1600" baseline="0" dirty="0" smtClean="0"/>
                        <a:t> environment from </a:t>
                      </a:r>
                      <a:r>
                        <a:rPr lang="en-US" sz="1600" baseline="0" dirty="0" smtClean="0"/>
                        <a:t>caregivers.</a:t>
                      </a:r>
                      <a:endParaRPr lang="en-US" sz="1600" dirty="0"/>
                    </a:p>
                  </a:txBody>
                  <a:tcPr/>
                </a:tc>
                <a:tc>
                  <a:txBody>
                    <a:bodyPr/>
                    <a:lstStyle/>
                    <a:p>
                      <a:r>
                        <a:rPr lang="en-US" sz="1600" dirty="0" smtClean="0"/>
                        <a:t>Eat</a:t>
                      </a:r>
                      <a:r>
                        <a:rPr lang="en-US" sz="1600" baseline="0" dirty="0" smtClean="0"/>
                        <a:t> your broccoli and I’ll give you a gummy bear – actually works against </a:t>
                      </a:r>
                      <a:r>
                        <a:rPr lang="en-US" sz="1600" baseline="0" dirty="0" smtClean="0"/>
                        <a:t>you.</a:t>
                      </a:r>
                      <a:endParaRPr lang="en-US" sz="1600" dirty="0"/>
                    </a:p>
                  </a:txBody>
                  <a:tcPr/>
                </a:tc>
                <a:extLst>
                  <a:ext uri="{0D108BD9-81ED-4DB2-BD59-A6C34878D82A}">
                    <a16:rowId xmlns:a16="http://schemas.microsoft.com/office/drawing/2014/main" val="10002"/>
                  </a:ext>
                </a:extLst>
              </a:tr>
              <a:tr h="873067">
                <a:tc>
                  <a:txBody>
                    <a:bodyPr/>
                    <a:lstStyle/>
                    <a:p>
                      <a:r>
                        <a:rPr lang="en-US" sz="1600" dirty="0" smtClean="0"/>
                        <a:t>Do not give them a choice, make a suggestion</a:t>
                      </a:r>
                      <a:r>
                        <a:rPr lang="en-US" sz="1600" baseline="0" dirty="0" smtClean="0"/>
                        <a:t> (oral sensory</a:t>
                      </a:r>
                      <a:r>
                        <a:rPr lang="en-US" sz="1600" baseline="0" dirty="0" smtClean="0"/>
                        <a:t>).</a:t>
                      </a:r>
                      <a:endParaRPr lang="en-US" sz="1600" dirty="0"/>
                    </a:p>
                  </a:txBody>
                  <a:tcPr/>
                </a:tc>
                <a:tc>
                  <a:txBody>
                    <a:bodyPr/>
                    <a:lstStyle/>
                    <a:p>
                      <a:r>
                        <a:rPr lang="en-US" sz="1600" dirty="0" smtClean="0"/>
                        <a:t>If you panic, they do too.  If you get</a:t>
                      </a:r>
                      <a:r>
                        <a:rPr lang="en-US" sz="1600" baseline="0" dirty="0" smtClean="0"/>
                        <a:t> frustrated, they do </a:t>
                      </a:r>
                      <a:r>
                        <a:rPr lang="en-US" sz="1600" baseline="0" dirty="0" smtClean="0"/>
                        <a:t>too.</a:t>
                      </a:r>
                      <a:endParaRPr lang="en-US" sz="1600" dirty="0"/>
                    </a:p>
                  </a:txBody>
                  <a:tcPr/>
                </a:tc>
                <a:tc>
                  <a:txBody>
                    <a:bodyPr/>
                    <a:lstStyle/>
                    <a:p>
                      <a:r>
                        <a:rPr lang="en-US" sz="1600" dirty="0" smtClean="0"/>
                        <a:t>Research shows the child ends up hating option</a:t>
                      </a:r>
                      <a:r>
                        <a:rPr lang="en-US" sz="1600" baseline="0" dirty="0" smtClean="0"/>
                        <a:t> 1 even more</a:t>
                      </a:r>
                      <a:endParaRPr lang="en-US" sz="1600" dirty="0"/>
                    </a:p>
                  </a:txBody>
                  <a:tcPr/>
                </a:tc>
                <a:extLst>
                  <a:ext uri="{0D108BD9-81ED-4DB2-BD59-A6C34878D82A}">
                    <a16:rowId xmlns:a16="http://schemas.microsoft.com/office/drawing/2014/main" val="10003"/>
                  </a:ext>
                </a:extLst>
              </a:tr>
              <a:tr h="1134988">
                <a:tc>
                  <a:txBody>
                    <a:bodyPr/>
                    <a:lstStyle/>
                    <a:p>
                      <a:r>
                        <a:rPr lang="en-US" sz="1600" dirty="0" smtClean="0"/>
                        <a:t>Or</a:t>
                      </a:r>
                      <a:r>
                        <a:rPr lang="en-US" sz="1600" baseline="0" dirty="0" smtClean="0"/>
                        <a:t> give commands </a:t>
                      </a:r>
                      <a:r>
                        <a:rPr lang="en-US" sz="1600" baseline="0" dirty="0" smtClean="0"/>
                        <a:t>sternly. </a:t>
                      </a:r>
                      <a:r>
                        <a:rPr lang="en-US" sz="1600" baseline="0" dirty="0" smtClean="0"/>
                        <a:t>(BMOD)</a:t>
                      </a:r>
                      <a:endParaRPr lang="en-US" sz="1600" dirty="0"/>
                    </a:p>
                  </a:txBody>
                  <a:tcPr/>
                </a:tc>
                <a:tc>
                  <a:txBody>
                    <a:bodyPr/>
                    <a:lstStyle/>
                    <a:p>
                      <a:r>
                        <a:rPr lang="en-US" sz="1600" dirty="0" smtClean="0"/>
                        <a:t>Keep</a:t>
                      </a:r>
                      <a:r>
                        <a:rPr lang="en-US" sz="1600" baseline="0" dirty="0" smtClean="0"/>
                        <a:t> a flat affect until a reward is given (BMOD) or stay calm and happy – It’s feeding time! (SOS)</a:t>
                      </a:r>
                      <a:endParaRPr lang="en-US" sz="1600" dirty="0"/>
                    </a:p>
                  </a:txBody>
                  <a:tcPr/>
                </a:tc>
                <a:tc>
                  <a:txBody>
                    <a:bodyPr/>
                    <a:lstStyle/>
                    <a:p>
                      <a:r>
                        <a:rPr lang="en-US" sz="1600" dirty="0" smtClean="0"/>
                        <a:t>They just appease you to get</a:t>
                      </a:r>
                      <a:r>
                        <a:rPr lang="en-US" sz="1600" baseline="0" dirty="0" smtClean="0"/>
                        <a:t> to the more highly desired </a:t>
                      </a:r>
                      <a:r>
                        <a:rPr lang="en-US" sz="1600" baseline="0" dirty="0" smtClean="0"/>
                        <a:t>food.</a:t>
                      </a:r>
                      <a:endParaRPr lang="en-US" sz="1600" dirty="0"/>
                    </a:p>
                  </a:txBody>
                  <a:tcPr/>
                </a:tc>
                <a:extLst>
                  <a:ext uri="{0D108BD9-81ED-4DB2-BD59-A6C34878D82A}">
                    <a16:rowId xmlns:a16="http://schemas.microsoft.com/office/drawing/2014/main" val="10004"/>
                  </a:ext>
                </a:extLst>
              </a:tr>
              <a:tr h="1134988">
                <a:tc>
                  <a:txBody>
                    <a:bodyPr/>
                    <a:lstStyle/>
                    <a:p>
                      <a:r>
                        <a:rPr lang="en-US" sz="1600" dirty="0" smtClean="0"/>
                        <a:t>If you ask questions, it leads to </a:t>
                      </a:r>
                      <a:r>
                        <a:rPr lang="en-US" sz="1600" dirty="0" smtClean="0">
                          <a:sym typeface="Wingdings" panose="05000000000000000000" pitchFamily="2" charset="2"/>
                        </a:rPr>
                        <a:t>arguing.</a:t>
                      </a:r>
                      <a:endParaRPr lang="en-US" sz="1600" dirty="0"/>
                    </a:p>
                  </a:txBody>
                  <a:tcPr/>
                </a:tc>
                <a:tc>
                  <a:txBody>
                    <a:bodyPr/>
                    <a:lstStyle/>
                    <a:p>
                      <a:endParaRPr lang="en-US" sz="1600" dirty="0"/>
                    </a:p>
                  </a:txBody>
                  <a:tcPr/>
                </a:tc>
                <a:tc>
                  <a:txBody>
                    <a:bodyPr/>
                    <a:lstStyle/>
                    <a:p>
                      <a:r>
                        <a:rPr lang="en-US" sz="1600" dirty="0" smtClean="0"/>
                        <a:t>Positive feedback they feel from the food and from</a:t>
                      </a:r>
                      <a:r>
                        <a:rPr lang="en-US" sz="1600" baseline="0" dirty="0" smtClean="0"/>
                        <a:t> the interaction will help drive positivity from </a:t>
                      </a:r>
                      <a:r>
                        <a:rPr lang="en-US" sz="1600" baseline="0" dirty="0" smtClean="0"/>
                        <a:t>food.</a:t>
                      </a:r>
                      <a:endParaRPr lang="en-US" sz="1600"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536028" y="5943600"/>
            <a:ext cx="10121462" cy="553998"/>
          </a:xfrm>
          <a:prstGeom prst="rect">
            <a:avLst/>
          </a:prstGeom>
          <a:noFill/>
        </p:spPr>
        <p:txBody>
          <a:bodyPr wrap="square" rtlCol="0">
            <a:spAutoFit/>
          </a:bodyPr>
          <a:lstStyle/>
          <a:p>
            <a:r>
              <a:rPr lang="en-US" sz="1200" dirty="0"/>
              <a:t>Clawson, E. P., &amp; </a:t>
            </a:r>
            <a:r>
              <a:rPr lang="en-US" sz="1200" dirty="0" err="1"/>
              <a:t>VanDahm</a:t>
            </a:r>
            <a:r>
              <a:rPr lang="en-US" sz="1200" dirty="0"/>
              <a:t>, K. (2013). </a:t>
            </a:r>
            <a:r>
              <a:rPr lang="en-US" sz="1200" i="1" dirty="0"/>
              <a:t>Pediatric feeding disorders: Evaluation and treatment</a:t>
            </a:r>
            <a:r>
              <a:rPr lang="en-US" sz="1200" dirty="0"/>
              <a:t>. Framingham, MA: </a:t>
            </a:r>
            <a:r>
              <a:rPr lang="en-US" sz="1200" dirty="0" err="1"/>
              <a:t>Therapro</a:t>
            </a:r>
            <a:r>
              <a:rPr lang="en-US" sz="1200" dirty="0"/>
              <a: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US" sz="4400" dirty="0"/>
              <a:t>Therapy Ideas</a:t>
            </a:r>
          </a:p>
        </p:txBody>
      </p:sp>
      <p:sp>
        <p:nvSpPr>
          <p:cNvPr id="3" name="TextBox 2"/>
          <p:cNvSpPr txBox="1"/>
          <p:nvPr/>
        </p:nvSpPr>
        <p:spPr>
          <a:xfrm>
            <a:off x="875247" y="1809972"/>
            <a:ext cx="2720762" cy="2246769"/>
          </a:xfrm>
          <a:prstGeom prst="rect">
            <a:avLst/>
          </a:prstGeom>
          <a:noFill/>
        </p:spPr>
        <p:txBody>
          <a:bodyPr wrap="square" rtlCol="0">
            <a:spAutoFit/>
          </a:bodyPr>
          <a:lstStyle/>
          <a:p>
            <a:pPr algn="ctr"/>
            <a:r>
              <a:rPr lang="en-US" sz="2000" dirty="0" smtClean="0"/>
              <a:t>Food Chopper: </a:t>
            </a:r>
          </a:p>
          <a:p>
            <a:pPr algn="ctr"/>
            <a:r>
              <a:rPr lang="en-US" sz="2000" dirty="0" smtClean="0"/>
              <a:t>Allow children to watch a food go from one consistency to another.  They love the mechanics of this tool.  It’s motivating for touching!</a:t>
            </a:r>
            <a:endParaRPr lang="en-US" sz="2000" dirty="0"/>
          </a:p>
        </p:txBody>
      </p:sp>
      <p:sp>
        <p:nvSpPr>
          <p:cNvPr id="8" name="TextBox 7"/>
          <p:cNvSpPr txBox="1"/>
          <p:nvPr/>
        </p:nvSpPr>
        <p:spPr>
          <a:xfrm>
            <a:off x="5055592" y="2346353"/>
            <a:ext cx="2417204" cy="1323439"/>
          </a:xfrm>
          <a:prstGeom prst="rect">
            <a:avLst/>
          </a:prstGeom>
          <a:noFill/>
        </p:spPr>
        <p:txBody>
          <a:bodyPr wrap="square" rtlCol="0">
            <a:spAutoFit/>
          </a:bodyPr>
          <a:lstStyle/>
          <a:p>
            <a:pPr algn="ctr"/>
            <a:r>
              <a:rPr lang="en-US" sz="2000" dirty="0" smtClean="0"/>
              <a:t>Cookie Cutters:</a:t>
            </a:r>
          </a:p>
          <a:p>
            <a:pPr algn="ctr"/>
            <a:r>
              <a:rPr lang="en-US" sz="2000" dirty="0" smtClean="0"/>
              <a:t>A very fun activity for making shapes and exploring new </a:t>
            </a:r>
            <a:r>
              <a:rPr lang="en-US" sz="2000" dirty="0" smtClean="0"/>
              <a:t>foods</a:t>
            </a:r>
            <a:endParaRPr lang="en-US" sz="2000" dirty="0"/>
          </a:p>
        </p:txBody>
      </p:sp>
      <p:sp>
        <p:nvSpPr>
          <p:cNvPr id="10" name="TextBox 9"/>
          <p:cNvSpPr txBox="1"/>
          <p:nvPr/>
        </p:nvSpPr>
        <p:spPr>
          <a:xfrm>
            <a:off x="8915441" y="1833990"/>
            <a:ext cx="2342148" cy="1938992"/>
          </a:xfrm>
          <a:prstGeom prst="rect">
            <a:avLst/>
          </a:prstGeom>
          <a:noFill/>
        </p:spPr>
        <p:txBody>
          <a:bodyPr wrap="square" rtlCol="0">
            <a:spAutoFit/>
          </a:bodyPr>
          <a:lstStyle/>
          <a:p>
            <a:pPr algn="ctr"/>
            <a:r>
              <a:rPr lang="en-US" sz="2000" dirty="0" smtClean="0"/>
              <a:t>Peek-A-Boo</a:t>
            </a:r>
            <a:r>
              <a:rPr lang="en-US" sz="2000" dirty="0" smtClean="0"/>
              <a:t>!:  </a:t>
            </a:r>
            <a:r>
              <a:rPr lang="en-US" sz="2000" dirty="0" smtClean="0"/>
              <a:t>Eat your face out of a piece of salami or other deli meat, fruit roll up, or piece of </a:t>
            </a:r>
            <a:r>
              <a:rPr lang="en-US" sz="2000" dirty="0" smtClean="0"/>
              <a:t>cheese</a:t>
            </a:r>
            <a:endParaRPr lang="en-US" sz="2000" dirty="0"/>
          </a:p>
        </p:txBody>
      </p:sp>
      <p:sp>
        <p:nvSpPr>
          <p:cNvPr id="11" name="TextBox 10"/>
          <p:cNvSpPr txBox="1"/>
          <p:nvPr/>
        </p:nvSpPr>
        <p:spPr>
          <a:xfrm>
            <a:off x="4225481" y="4217830"/>
            <a:ext cx="5083443" cy="2000548"/>
          </a:xfrm>
          <a:prstGeom prst="rect">
            <a:avLst/>
          </a:prstGeom>
          <a:noFill/>
        </p:spPr>
        <p:txBody>
          <a:bodyPr wrap="none" rtlCol="0">
            <a:spAutoFit/>
          </a:bodyPr>
          <a:lstStyle/>
          <a:p>
            <a:r>
              <a:rPr lang="en-US" sz="2400" b="1" dirty="0" smtClean="0"/>
              <a:t>Other ideas: </a:t>
            </a:r>
          </a:p>
          <a:p>
            <a:pPr marL="285750" indent="-285750">
              <a:buFontTx/>
              <a:buChar char="-"/>
            </a:pPr>
            <a:r>
              <a:rPr lang="en-US" sz="2000" dirty="0" smtClean="0"/>
              <a:t>Cutting boards as slides</a:t>
            </a:r>
          </a:p>
          <a:p>
            <a:pPr marL="285750" indent="-285750">
              <a:buFontTx/>
              <a:buChar char="-"/>
            </a:pPr>
            <a:r>
              <a:rPr lang="en-US" sz="2000" dirty="0" smtClean="0"/>
              <a:t>Sneezing a food from your head</a:t>
            </a:r>
          </a:p>
          <a:p>
            <a:pPr marL="285750" indent="-285750">
              <a:buFontTx/>
              <a:buChar char="-"/>
            </a:pPr>
            <a:r>
              <a:rPr lang="en-US" sz="2000" dirty="0" smtClean="0"/>
              <a:t>Sing a song – Baby Bumblebee and smash it!</a:t>
            </a:r>
          </a:p>
          <a:p>
            <a:pPr marL="285750" indent="-285750">
              <a:buFontTx/>
              <a:buChar char="-"/>
            </a:pPr>
            <a:r>
              <a:rPr lang="en-US" sz="2000" dirty="0" smtClean="0"/>
              <a:t>Hide and seek in your mouth</a:t>
            </a:r>
          </a:p>
          <a:p>
            <a:pPr marL="285750" indent="-285750">
              <a:buFontTx/>
              <a:buChar char="-"/>
            </a:pPr>
            <a:r>
              <a:rPr lang="en-US" sz="2000" dirty="0" smtClean="0"/>
              <a:t>Get them laughing any way you can!</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Additional Resources/Courses</a:t>
            </a:r>
            <a:endParaRPr lang="en-US" sz="4400" dirty="0"/>
          </a:p>
        </p:txBody>
      </p:sp>
      <p:sp>
        <p:nvSpPr>
          <p:cNvPr id="3" name="Text Placeholder 2"/>
          <p:cNvSpPr>
            <a:spLocks noGrp="1"/>
          </p:cNvSpPr>
          <p:nvPr>
            <p:ph idx="1"/>
          </p:nvPr>
        </p:nvSpPr>
        <p:spPr/>
        <p:txBody>
          <a:bodyPr>
            <a:normAutofit fontScale="92500" lnSpcReduction="10000"/>
          </a:bodyPr>
          <a:lstStyle/>
          <a:p>
            <a:r>
              <a:rPr lang="en-US" dirty="0" smtClean="0"/>
              <a:t>Pre-Feeding Skills by Suzanne Evans Morris, PhD, CCC-SLP and Marsha Dunn Klein </a:t>
            </a:r>
            <a:r>
              <a:rPr lang="en-US" dirty="0" err="1" smtClean="0"/>
              <a:t>M.Ed</a:t>
            </a:r>
            <a:r>
              <a:rPr lang="en-US" dirty="0" smtClean="0"/>
              <a:t>, OTR/L</a:t>
            </a:r>
          </a:p>
          <a:p>
            <a:r>
              <a:rPr lang="en-US" dirty="0" smtClean="0">
                <a:hlinkClick r:id="rId3"/>
              </a:rPr>
              <a:t>www.Pediatricfeedingnews.com</a:t>
            </a:r>
            <a:endParaRPr lang="en-US" dirty="0" smtClean="0"/>
          </a:p>
          <a:p>
            <a:r>
              <a:rPr lang="en-US" dirty="0" smtClean="0"/>
              <a:t>Sequential Oral Sensory Approach to Feeding by Dr. Kay Toomey, </a:t>
            </a:r>
            <a:r>
              <a:rPr lang="en-US" dirty="0" err="1" smtClean="0"/>
              <a:t>Ph.D</a:t>
            </a:r>
            <a:endParaRPr lang="en-US" dirty="0" smtClean="0"/>
          </a:p>
          <a:p>
            <a:r>
              <a:rPr lang="en-US" dirty="0" smtClean="0"/>
              <a:t>The AEIOU Systematic Approach to Pediatric Feeding</a:t>
            </a:r>
          </a:p>
          <a:p>
            <a:r>
              <a:rPr lang="en-US" dirty="0" smtClean="0"/>
              <a:t>Melanie </a:t>
            </a:r>
            <a:r>
              <a:rPr lang="en-US" dirty="0" err="1" smtClean="0"/>
              <a:t>Potock’s</a:t>
            </a:r>
            <a:r>
              <a:rPr lang="en-US" dirty="0" smtClean="0"/>
              <a:t> webpage: </a:t>
            </a:r>
            <a:r>
              <a:rPr lang="en-US" dirty="0" smtClean="0">
                <a:hlinkClick r:id="rId4"/>
              </a:rPr>
              <a:t>www.Mymunchbug.com</a:t>
            </a:r>
            <a:endParaRPr lang="en-US" dirty="0" smtClean="0"/>
          </a:p>
          <a:p>
            <a:r>
              <a:rPr lang="en-US" dirty="0" smtClean="0"/>
              <a:t>“Helping Your Child With Extreme Picky Eating” by </a:t>
            </a:r>
            <a:r>
              <a:rPr lang="en-US" dirty="0" err="1" smtClean="0"/>
              <a:t>Katja</a:t>
            </a:r>
            <a:r>
              <a:rPr lang="en-US" dirty="0" smtClean="0"/>
              <a:t> Rowell, MD and Jenny </a:t>
            </a:r>
            <a:r>
              <a:rPr lang="en-US" dirty="0" err="1" smtClean="0"/>
              <a:t>McGlothlin</a:t>
            </a:r>
            <a:r>
              <a:rPr lang="en-US" dirty="0" smtClean="0"/>
              <a:t> MS, CCC-SLP</a:t>
            </a:r>
          </a:p>
          <a:p>
            <a:r>
              <a:rPr lang="en-US" dirty="0"/>
              <a:t>Books by Ellyn </a:t>
            </a:r>
            <a:r>
              <a:rPr lang="en-US" dirty="0" err="1"/>
              <a:t>Satter</a:t>
            </a:r>
            <a:r>
              <a:rPr lang="en-US" dirty="0"/>
              <a:t>, which can be found at: </a:t>
            </a:r>
            <a:r>
              <a:rPr lang="en-US" dirty="0" smtClean="0">
                <a:hlinkClick r:id="rId5"/>
              </a:rPr>
              <a:t>www.Ellynsatterinstitute.org</a:t>
            </a:r>
            <a:r>
              <a:rPr lang="en-US" dirty="0" smtClean="0"/>
              <a:t> </a:t>
            </a:r>
          </a:p>
          <a:p>
            <a:r>
              <a:rPr lang="en-US" dirty="0" smtClean="0">
                <a:hlinkClick r:id="rId6"/>
              </a:rPr>
              <a:t>www.Feedingmatters.org</a:t>
            </a:r>
            <a:endParaRPr lang="en-US" dirty="0" smtClean="0"/>
          </a:p>
          <a:p>
            <a:endParaRPr lang="en-US" dirty="0"/>
          </a:p>
        </p:txBody>
      </p:sp>
    </p:spTree>
    <p:extLst>
      <p:ext uri="{BB962C8B-B14F-4D97-AF65-F5344CB8AC3E}">
        <p14:creationId xmlns:p14="http://schemas.microsoft.com/office/powerpoint/2010/main" val="237384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7" y="834887"/>
            <a:ext cx="10363200" cy="872780"/>
          </a:xfrm>
        </p:spPr>
        <p:txBody>
          <a:bodyPr>
            <a:normAutofit fontScale="90000"/>
          </a:bodyPr>
          <a:lstStyle/>
          <a:p>
            <a:pPr algn="l"/>
            <a:r>
              <a:rPr lang="en-US" dirty="0" smtClean="0"/>
              <a:t>Objectives:</a:t>
            </a:r>
            <a:endParaRPr lang="en-US" dirty="0"/>
          </a:p>
        </p:txBody>
      </p:sp>
      <p:sp>
        <p:nvSpPr>
          <p:cNvPr id="3" name="Subtitle 2"/>
          <p:cNvSpPr>
            <a:spLocks noGrp="1"/>
          </p:cNvSpPr>
          <p:nvPr>
            <p:ph type="subTitle" idx="1"/>
          </p:nvPr>
        </p:nvSpPr>
        <p:spPr>
          <a:xfrm>
            <a:off x="821635" y="1815548"/>
            <a:ext cx="9846365" cy="3949148"/>
          </a:xfrm>
        </p:spPr>
        <p:txBody>
          <a:bodyPr>
            <a:normAutofit/>
          </a:bodyPr>
          <a:lstStyle/>
          <a:p>
            <a:pPr marL="457200" indent="-457200" algn="l">
              <a:buFont typeface="Arial" panose="020B0604020202020204" pitchFamily="34" charset="0"/>
              <a:buChar char="•"/>
            </a:pPr>
            <a:r>
              <a:rPr lang="en-US" sz="2800" b="1" dirty="0"/>
              <a:t>At the </a:t>
            </a:r>
            <a:r>
              <a:rPr lang="en-US" sz="2800" b="1" dirty="0" smtClean="0"/>
              <a:t>conclusion of this module</a:t>
            </a:r>
            <a:r>
              <a:rPr lang="en-US" sz="2800" b="1" dirty="0"/>
              <a:t>, </a:t>
            </a:r>
            <a:r>
              <a:rPr lang="en-US" sz="2800" b="1" dirty="0" smtClean="0"/>
              <a:t>the learner will be able to:</a:t>
            </a:r>
          </a:p>
          <a:p>
            <a:pPr marL="914400" lvl="1" indent="-457200" algn="l">
              <a:buFont typeface="Arial" panose="020B0604020202020204" pitchFamily="34" charset="0"/>
              <a:buChar char="•"/>
            </a:pPr>
            <a:r>
              <a:rPr lang="en-US" sz="2400" dirty="0" smtClean="0"/>
              <a:t>List </a:t>
            </a:r>
            <a:r>
              <a:rPr lang="en-US" sz="2400" dirty="0"/>
              <a:t>one gross motor milestone that parallels the oral motor milestone of normal development at 6 months, 7-9 months, and 12-14 </a:t>
            </a:r>
            <a:r>
              <a:rPr lang="en-US" sz="2400" dirty="0" smtClean="0"/>
              <a:t>months</a:t>
            </a:r>
            <a:endParaRPr lang="en-US" sz="2400" dirty="0" smtClean="0"/>
          </a:p>
          <a:p>
            <a:pPr marL="914400" lvl="1" indent="-457200" algn="l">
              <a:buFont typeface="Arial" panose="020B0604020202020204" pitchFamily="34" charset="0"/>
              <a:buChar char="•"/>
            </a:pPr>
            <a:r>
              <a:rPr lang="en-US" sz="2400" dirty="0" smtClean="0"/>
              <a:t>Name </a:t>
            </a:r>
            <a:r>
              <a:rPr lang="en-US" sz="2400" dirty="0" smtClean="0"/>
              <a:t>three </a:t>
            </a:r>
            <a:r>
              <a:rPr lang="en-US" sz="2400" dirty="0"/>
              <a:t>different medical diagnoses that could potentially require feeding </a:t>
            </a:r>
            <a:r>
              <a:rPr lang="en-US" sz="2400" dirty="0" smtClean="0"/>
              <a:t>therapy</a:t>
            </a:r>
            <a:endParaRPr lang="en-US" sz="2400" dirty="0" smtClean="0"/>
          </a:p>
          <a:p>
            <a:pPr marL="914400" lvl="1" indent="-457200" algn="l">
              <a:buFont typeface="Arial" panose="020B0604020202020204" pitchFamily="34" charset="0"/>
              <a:buChar char="•"/>
            </a:pPr>
            <a:r>
              <a:rPr lang="en-US" sz="2400" dirty="0" smtClean="0"/>
              <a:t>Describe </a:t>
            </a:r>
            <a:r>
              <a:rPr lang="en-US" sz="2400" dirty="0"/>
              <a:t>two different therapeutic approaches that can be used in feeding </a:t>
            </a:r>
            <a:r>
              <a:rPr lang="en-US" sz="2400" dirty="0" smtClean="0"/>
              <a:t>therapy</a:t>
            </a:r>
            <a:endParaRPr lang="en-US" sz="2400" dirty="0" smtClean="0"/>
          </a:p>
          <a:p>
            <a:pPr marL="914400" lvl="1" indent="-457200" algn="l">
              <a:buFont typeface="Arial" panose="020B0604020202020204" pitchFamily="34" charset="0"/>
              <a:buChar char="•"/>
            </a:pPr>
            <a:r>
              <a:rPr lang="en-US" sz="2400" dirty="0" smtClean="0"/>
              <a:t>List </a:t>
            </a:r>
            <a:r>
              <a:rPr lang="en-US" sz="2400" dirty="0" smtClean="0"/>
              <a:t>two</a:t>
            </a:r>
            <a:r>
              <a:rPr lang="en-US" sz="2400" dirty="0" smtClean="0"/>
              <a:t> </a:t>
            </a:r>
            <a:r>
              <a:rPr lang="en-US" sz="2400" dirty="0"/>
              <a:t>different therapeutic activities to implement in feeding </a:t>
            </a:r>
            <a:r>
              <a:rPr lang="en-US" sz="2400" dirty="0" smtClean="0"/>
              <a:t>therapy</a:t>
            </a:r>
            <a:endParaRPr lang="en-US" sz="2400" dirty="0"/>
          </a:p>
          <a:p>
            <a:pPr marL="914400" lvl="1"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44504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References</a:t>
            </a:r>
            <a:endParaRPr lang="en-US" sz="4400" dirty="0"/>
          </a:p>
        </p:txBody>
      </p:sp>
      <p:sp>
        <p:nvSpPr>
          <p:cNvPr id="3" name="Text Placeholder 2"/>
          <p:cNvSpPr>
            <a:spLocks noGrp="1"/>
          </p:cNvSpPr>
          <p:nvPr>
            <p:ph idx="1"/>
          </p:nvPr>
        </p:nvSpPr>
        <p:spPr/>
        <p:txBody>
          <a:bodyPr>
            <a:normAutofit/>
          </a:bodyPr>
          <a:lstStyle/>
          <a:p>
            <a:r>
              <a:rPr lang="en-US" sz="1400" dirty="0" smtClean="0"/>
              <a:t>Addison</a:t>
            </a:r>
            <a:r>
              <a:rPr lang="en-US" sz="1400" dirty="0"/>
              <a:t>, L. R., Piazza, C. C., Patel, M. R., </a:t>
            </a:r>
            <a:r>
              <a:rPr lang="en-US" sz="1400" dirty="0" err="1"/>
              <a:t>Bachmeyer</a:t>
            </a:r>
            <a:r>
              <a:rPr lang="en-US" sz="1400" dirty="0"/>
              <a:t>, M. H., Rivas, K. M., Milnes, S. M., &amp; </a:t>
            </a:r>
            <a:r>
              <a:rPr lang="en-US" sz="1400" dirty="0" err="1"/>
              <a:t>Oddo</a:t>
            </a:r>
            <a:r>
              <a:rPr lang="en-US" sz="1400" dirty="0"/>
              <a:t>, J. (2012). A comparison of sensory integrative and behavioral therapies as treatment for pediatric feeding disorders. Journal of Applied Behavior Analysis, 45, 455–471. </a:t>
            </a:r>
            <a:r>
              <a:rPr lang="en-US" sz="1400" dirty="0" smtClean="0"/>
              <a:t>doi:10.1901/jaba.2012.45-455</a:t>
            </a:r>
          </a:p>
          <a:p>
            <a:r>
              <a:rPr lang="en-US" sz="1400" dirty="0"/>
              <a:t>Benson, J. D., Parke, C. S., Gannon, C., &amp; Muñoz, D. (2013). A retrospective analysis of the Sequential Oral Sensory feeding approach in children with feeding difficulties. Journal of Occupational Therapy, Schools, &amp; Early Intervention, 6, 289–300. </a:t>
            </a:r>
            <a:r>
              <a:rPr lang="en-US" sz="1400" dirty="0" err="1"/>
              <a:t>doi</a:t>
            </a:r>
            <a:r>
              <a:rPr lang="en-US" sz="1400" dirty="0"/>
              <a:t>: </a:t>
            </a:r>
            <a:r>
              <a:rPr lang="en-US" sz="1400" dirty="0" smtClean="0"/>
              <a:t>10.1080/19411243.2013.860758</a:t>
            </a:r>
          </a:p>
          <a:p>
            <a:r>
              <a:rPr lang="en-US" sz="1400" dirty="0"/>
              <a:t>Grey, R., </a:t>
            </a:r>
            <a:r>
              <a:rPr lang="en-US" sz="1400" dirty="0" err="1"/>
              <a:t>D’Andrea</a:t>
            </a:r>
            <a:r>
              <a:rPr lang="en-US" sz="1400" dirty="0"/>
              <a:t>, T., &amp; Westlake, K. (2010). Using the "SOS approach" at Trillium Health Centre. The Feeding News, 5, 1–3</a:t>
            </a:r>
            <a:r>
              <a:rPr lang="en-US" sz="1400" dirty="0" smtClean="0"/>
              <a:t>.</a:t>
            </a:r>
            <a:r>
              <a:rPr lang="en-US" sz="1400" dirty="0"/>
              <a:t> </a:t>
            </a:r>
            <a:endParaRPr lang="en-US" sz="1400" dirty="0" smtClean="0"/>
          </a:p>
          <a:p>
            <a:r>
              <a:rPr lang="en-US" sz="1400" dirty="0" err="1" smtClean="0"/>
              <a:t>Groher</a:t>
            </a:r>
            <a:r>
              <a:rPr lang="en-US" sz="1400" dirty="0"/>
              <a:t>, M. E., &amp; </a:t>
            </a:r>
            <a:r>
              <a:rPr lang="en-US" sz="1400" dirty="0" err="1"/>
              <a:t>Crary</a:t>
            </a:r>
            <a:r>
              <a:rPr lang="en-US" sz="1400" dirty="0"/>
              <a:t>, M. A. (2015). </a:t>
            </a:r>
            <a:r>
              <a:rPr lang="en-US" sz="1400" i="1" dirty="0"/>
              <a:t>Dysphagia: clinical management in adults and children</a:t>
            </a:r>
            <a:r>
              <a:rPr lang="en-US" sz="1400" dirty="0"/>
              <a:t>. Elsevier Health </a:t>
            </a:r>
            <a:r>
              <a:rPr lang="en-US" sz="1400" dirty="0" err="1"/>
              <a:t>Sciences.Elliott</a:t>
            </a:r>
            <a:r>
              <a:rPr lang="en-US" sz="1400" dirty="0"/>
              <a:t>, C. &amp; Clawson, E. (2010). The TR-eat Model. </a:t>
            </a:r>
            <a:r>
              <a:rPr lang="en-US" sz="1400" i="1" dirty="0"/>
              <a:t>Pediatric Feeding and Dysphagia Newsletter</a:t>
            </a:r>
            <a:r>
              <a:rPr lang="en-US" sz="1400" dirty="0"/>
              <a:t>. December, Vol 10, #4, p1-6.</a:t>
            </a:r>
          </a:p>
          <a:p>
            <a:r>
              <a:rPr lang="en-US" sz="1400" dirty="0"/>
              <a:t>Morris, S. E., &amp; Klein, M. D. (1987). Pre-Feeding Skills: A Comprehensive </a:t>
            </a:r>
            <a:r>
              <a:rPr lang="en-US" sz="1400" dirty="0" err="1"/>
              <a:t>Resouce</a:t>
            </a:r>
            <a:r>
              <a:rPr lang="en-US" sz="1400" dirty="0"/>
              <a:t> for Feeding Development. </a:t>
            </a:r>
            <a:r>
              <a:rPr lang="en-US" sz="1400" i="1" dirty="0"/>
              <a:t>Arizona, Therapy </a:t>
            </a:r>
            <a:r>
              <a:rPr lang="en-US" sz="1400" i="1" dirty="0" err="1"/>
              <a:t>SkillBuilders</a:t>
            </a:r>
            <a:r>
              <a:rPr lang="en-US" sz="1400" dirty="0"/>
              <a:t>, 202-206. </a:t>
            </a:r>
          </a:p>
          <a:p>
            <a:r>
              <a:rPr lang="en-US" sz="1400" dirty="0"/>
              <a:t>Peterson, K. M., Piazza, C. C., &amp; </a:t>
            </a:r>
            <a:r>
              <a:rPr lang="en-US" sz="1400" dirty="0" err="1"/>
              <a:t>Volkert</a:t>
            </a:r>
            <a:r>
              <a:rPr lang="en-US" sz="1400" dirty="0"/>
              <a:t>, V. M. (2016). A comparison of a modified sequential oral sensory approach to an applied behavior‐analytic approach in the treatment of food selectivity in children with autism spectrum disorder. </a:t>
            </a:r>
            <a:r>
              <a:rPr lang="en-US" sz="1400" i="1" dirty="0"/>
              <a:t>Journal of applied behavior analysis</a:t>
            </a:r>
            <a:r>
              <a:rPr lang="en-US" sz="1400" dirty="0"/>
              <a:t>, </a:t>
            </a:r>
            <a:r>
              <a:rPr lang="en-US" sz="1400" i="1" dirty="0"/>
              <a:t>49</a:t>
            </a:r>
            <a:r>
              <a:rPr lang="en-US" sz="1400" dirty="0"/>
              <a:t>(3), 485-511.</a:t>
            </a:r>
          </a:p>
          <a:p>
            <a:r>
              <a:rPr lang="en-US" sz="1400" dirty="0" smtClean="0"/>
              <a:t>Toomey</a:t>
            </a:r>
            <a:r>
              <a:rPr lang="en-US" sz="1400" dirty="0"/>
              <a:t>, K. (</a:t>
            </a:r>
            <a:r>
              <a:rPr lang="en-US" sz="1400" dirty="0" err="1"/>
              <a:t>n.d.</a:t>
            </a:r>
            <a:r>
              <a:rPr lang="en-US" sz="1400" dirty="0"/>
              <a:t>)  Sequential oral sensory approach to feeding. [Professional development course].</a:t>
            </a:r>
          </a:p>
          <a:p>
            <a:endParaRPr lang="en-US" sz="1200" dirty="0"/>
          </a:p>
        </p:txBody>
      </p:sp>
    </p:spTree>
    <p:extLst>
      <p:ext uri="{BB962C8B-B14F-4D97-AF65-F5344CB8AC3E}">
        <p14:creationId xmlns:p14="http://schemas.microsoft.com/office/powerpoint/2010/main" val="237384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4800" dirty="0" smtClean="0"/>
              <a:t>Review of Normal Development</a:t>
            </a:r>
            <a:endParaRPr sz="4800" dirty="0"/>
          </a:p>
        </p:txBody>
      </p:sp>
      <p:sp>
        <p:nvSpPr>
          <p:cNvPr id="92" name="Shape 92"/>
          <p:cNvSpPr txBox="1">
            <a:spLocks noGrp="1"/>
          </p:cNvSpPr>
          <p:nvPr>
            <p:ph idx="1"/>
          </p:nvPr>
        </p:nvSpPr>
        <p:spPr>
          <a:xfrm>
            <a:off x="618801" y="1571119"/>
            <a:ext cx="10972800" cy="5143500"/>
          </a:xfrm>
          <a:prstGeom prst="rect">
            <a:avLst/>
          </a:prstGeom>
        </p:spPr>
        <p:txBody>
          <a:bodyPr lIns="91425" tIns="91425" rIns="91425" bIns="91425" anchor="t" anchorCtr="0">
            <a:noAutofit/>
          </a:bodyPr>
          <a:lstStyle/>
          <a:p>
            <a:pPr lvl="0" algn="ctr">
              <a:spcBef>
                <a:spcPts val="0"/>
              </a:spcBef>
              <a:buNone/>
            </a:pPr>
            <a:r>
              <a:rPr lang="en-US" sz="2400" dirty="0"/>
              <a:t>Motor Development</a:t>
            </a:r>
          </a:p>
          <a:p>
            <a:pPr lvl="0" rtl="0">
              <a:spcBef>
                <a:spcPts val="0"/>
              </a:spcBef>
              <a:buNone/>
            </a:pPr>
            <a:r>
              <a:rPr lang="en-US" sz="2400" dirty="0"/>
              <a:t>Postpartum</a:t>
            </a:r>
            <a:r>
              <a:rPr lang="en-US" sz="2400" dirty="0" smtClean="0"/>
              <a:t>:</a:t>
            </a:r>
          </a:p>
          <a:p>
            <a:pPr lvl="0" rtl="0">
              <a:spcBef>
                <a:spcPts val="0"/>
              </a:spcBef>
              <a:buNone/>
            </a:pPr>
            <a:endParaRPr lang="en-US" sz="2400" dirty="0" smtClean="0"/>
          </a:p>
          <a:p>
            <a:pPr lvl="0" rtl="0">
              <a:spcBef>
                <a:spcPts val="0"/>
              </a:spcBef>
              <a:buNone/>
            </a:pPr>
            <a:endParaRPr lang="en-US" sz="3600" dirty="0"/>
          </a:p>
          <a:p>
            <a:pPr lvl="0" rtl="0">
              <a:spcBef>
                <a:spcPts val="0"/>
              </a:spcBef>
              <a:buNone/>
            </a:pPr>
            <a:endParaRPr lang="en-US" sz="3600" dirty="0" smtClean="0"/>
          </a:p>
          <a:p>
            <a:pPr lvl="0" rtl="0">
              <a:spcBef>
                <a:spcPts val="0"/>
              </a:spcBef>
              <a:buNone/>
            </a:pPr>
            <a:endParaRPr lang="en-US" sz="3600" dirty="0"/>
          </a:p>
          <a:p>
            <a:pPr lvl="0" rtl="0">
              <a:spcBef>
                <a:spcPts val="0"/>
              </a:spcBef>
              <a:buNone/>
            </a:pPr>
            <a:endParaRPr lang="en-US" sz="3600" dirty="0"/>
          </a:p>
          <a:p>
            <a:pPr lvl="0" rtl="0">
              <a:spcBef>
                <a:spcPts val="0"/>
              </a:spcBef>
              <a:buNone/>
            </a:pPr>
            <a:endParaRPr lang="en-US" sz="3600" dirty="0" smtClean="0"/>
          </a:p>
          <a:p>
            <a:pPr lvl="0" rtl="0">
              <a:spcBef>
                <a:spcPts val="0"/>
              </a:spcBef>
              <a:buNone/>
            </a:pPr>
            <a:endParaRPr lang="en-US" sz="3600" dirty="0"/>
          </a:p>
          <a:p>
            <a:pPr lvl="0" algn="ctr" rtl="0">
              <a:spcBef>
                <a:spcPts val="0"/>
              </a:spcBef>
              <a:buNone/>
            </a:pPr>
            <a:r>
              <a:rPr lang="en-US" sz="2400" dirty="0" smtClean="0"/>
              <a:t>If they are not sitting, they are not munching.  If they are not crawling, do not expect lateralization.</a:t>
            </a:r>
            <a:endParaRPr lang="en-US" sz="2400" dirty="0"/>
          </a:p>
          <a:p>
            <a:pPr marL="0" lvl="0" indent="0" algn="ctr">
              <a:spcBef>
                <a:spcPts val="0"/>
              </a:spcBef>
              <a:buNone/>
            </a:pPr>
            <a:endParaRPr sz="2400" dirty="0"/>
          </a:p>
        </p:txBody>
      </p:sp>
      <p:pic>
        <p:nvPicPr>
          <p:cNvPr id="4" name="Picture 3" descr="creen Shot 2017-02-04 at 3.30.33 PM.png"/>
          <p:cNvPicPr/>
          <p:nvPr/>
        </p:nvPicPr>
        <p:blipFill rotWithShape="1">
          <a:blip r:embed="rId3">
            <a:extLst>
              <a:ext uri="{28A0092B-C50C-407E-A947-70E740481C1C}">
                <a14:useLocalDpi xmlns:a14="http://schemas.microsoft.com/office/drawing/2010/main" val="0"/>
              </a:ext>
            </a:extLst>
          </a:blip>
          <a:srcRect t="8905"/>
          <a:stretch/>
        </p:blipFill>
        <p:spPr bwMode="auto">
          <a:xfrm>
            <a:off x="2424278" y="2451686"/>
            <a:ext cx="7341362" cy="3163824"/>
          </a:xfrm>
          <a:prstGeom prst="rect">
            <a:avLst/>
          </a:prstGeom>
          <a:noFill/>
          <a:ln>
            <a:noFill/>
          </a:ln>
        </p:spPr>
      </p:pic>
      <p:sp>
        <p:nvSpPr>
          <p:cNvPr id="2" name="TextBox 1"/>
          <p:cNvSpPr txBox="1"/>
          <p:nvPr/>
        </p:nvSpPr>
        <p:spPr>
          <a:xfrm>
            <a:off x="5596827" y="3265361"/>
            <a:ext cx="1738902" cy="369332"/>
          </a:xfrm>
          <a:prstGeom prst="rect">
            <a:avLst/>
          </a:prstGeom>
          <a:noFill/>
        </p:spPr>
        <p:txBody>
          <a:bodyPr wrap="none" rtlCol="0">
            <a:spAutoFit/>
          </a:bodyPr>
          <a:lstStyle/>
          <a:p>
            <a:r>
              <a:rPr lang="en-US" b="1" dirty="0" smtClean="0">
                <a:solidFill>
                  <a:schemeClr val="bg1"/>
                </a:solidFill>
                <a:latin typeface="Malgun Gothic" panose="020B0503020000020004" pitchFamily="34" charset="-127"/>
                <a:ea typeface="Malgun Gothic" panose="020B0503020000020004" pitchFamily="34" charset="-127"/>
              </a:rPr>
              <a:t>  </a:t>
            </a:r>
            <a:r>
              <a:rPr lang="en-US" sz="1600" dirty="0" smtClean="0">
                <a:solidFill>
                  <a:schemeClr val="bg1"/>
                </a:solidFill>
                <a:latin typeface="Corbel" panose="020B0503020204020204" pitchFamily="34" charset="0"/>
                <a:ea typeface="Malgun Gothic" panose="020B0503020000020004" pitchFamily="34" charset="-127"/>
              </a:rPr>
              <a:t>;</a:t>
            </a:r>
            <a:r>
              <a:rPr lang="en-US" sz="1600" b="1" dirty="0" smtClean="0">
                <a:solidFill>
                  <a:schemeClr val="bg1"/>
                </a:solidFill>
                <a:latin typeface="Corbel" panose="020B0503020204020204" pitchFamily="34" charset="0"/>
                <a:ea typeface="Malgun Gothic" panose="020B0503020000020004" pitchFamily="34" charset="-127"/>
              </a:rPr>
              <a:t> </a:t>
            </a:r>
            <a:r>
              <a:rPr lang="en-US" sz="1400" dirty="0" smtClean="0">
                <a:solidFill>
                  <a:schemeClr val="bg1"/>
                </a:solidFill>
                <a:latin typeface="Corbel" panose="020B0503020204020204" pitchFamily="34" charset="0"/>
                <a:ea typeface="Malgun Gothic" panose="020B0503020000020004" pitchFamily="34" charset="-127"/>
              </a:rPr>
              <a:t>Munching pattern</a:t>
            </a:r>
            <a:endParaRPr lang="en-US" dirty="0">
              <a:solidFill>
                <a:schemeClr val="bg1"/>
              </a:solidFill>
              <a:latin typeface="Corbel" panose="020B0503020204020204" pitchFamily="34" charset="0"/>
              <a:ea typeface="Malgun Gothic" panose="020B0503020000020004" pitchFamily="34" charset="-127"/>
            </a:endParaRPr>
          </a:p>
        </p:txBody>
      </p:sp>
      <p:sp>
        <p:nvSpPr>
          <p:cNvPr id="6" name="TextBox 5"/>
          <p:cNvSpPr txBox="1"/>
          <p:nvPr/>
        </p:nvSpPr>
        <p:spPr>
          <a:xfrm>
            <a:off x="8603407" y="6093724"/>
            <a:ext cx="1467920" cy="276999"/>
          </a:xfrm>
          <a:prstGeom prst="rect">
            <a:avLst/>
          </a:prstGeom>
          <a:noFill/>
        </p:spPr>
        <p:txBody>
          <a:bodyPr wrap="none" rtlCol="0">
            <a:spAutoFit/>
          </a:bodyPr>
          <a:lstStyle/>
          <a:p>
            <a:r>
              <a:rPr lang="en-US" sz="1200" dirty="0" smtClean="0"/>
              <a:t>Morris &amp; Klein, 1987</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REMEMBER…</a:t>
            </a:r>
            <a:endParaRPr lang="en-US" dirty="0"/>
          </a:p>
        </p:txBody>
      </p:sp>
      <p:sp>
        <p:nvSpPr>
          <p:cNvPr id="99" name="Shape 99"/>
          <p:cNvSpPr txBox="1">
            <a:spLocks noGrp="1"/>
          </p:cNvSpPr>
          <p:nvPr>
            <p:ph idx="1"/>
          </p:nvPr>
        </p:nvSpPr>
        <p:spPr>
          <a:xfrm>
            <a:off x="751927" y="1169264"/>
            <a:ext cx="10972800" cy="2945381"/>
          </a:xfrm>
          <a:prstGeom prst="rect">
            <a:avLst/>
          </a:prstGeom>
        </p:spPr>
        <p:txBody>
          <a:bodyPr lIns="91425" tIns="91425" rIns="91425" bIns="91425" anchor="t" anchorCtr="0">
            <a:noAutofit/>
          </a:bodyPr>
          <a:lstStyle/>
          <a:p>
            <a:pPr lvl="0" algn="ctr" rtl="0">
              <a:spcBef>
                <a:spcPts val="0"/>
              </a:spcBef>
              <a:buNone/>
            </a:pPr>
            <a:endParaRPr dirty="0"/>
          </a:p>
          <a:p>
            <a:pPr lvl="0" algn="ctr" rtl="0">
              <a:spcBef>
                <a:spcPts val="0"/>
              </a:spcBef>
              <a:buNone/>
            </a:pPr>
            <a:endParaRPr dirty="0"/>
          </a:p>
          <a:p>
            <a:pPr lvl="0" algn="ctr">
              <a:spcBef>
                <a:spcPts val="0"/>
              </a:spcBef>
              <a:buNone/>
            </a:pPr>
            <a:r>
              <a:rPr lang="en-US" sz="4000" dirty="0" smtClean="0"/>
              <a:t>SENSORY                      </a:t>
            </a:r>
            <a:r>
              <a:rPr lang="en-US" sz="4000" i="1" dirty="0"/>
              <a:t>DRIVES        </a:t>
            </a:r>
            <a:r>
              <a:rPr lang="en-US" sz="4000" i="1" dirty="0" smtClean="0"/>
              <a:t>              </a:t>
            </a:r>
            <a:r>
              <a:rPr lang="en-US" sz="4000" dirty="0" smtClean="0"/>
              <a:t> MOTOR</a:t>
            </a:r>
          </a:p>
        </p:txBody>
      </p:sp>
      <p:sp>
        <p:nvSpPr>
          <p:cNvPr id="100" name="Shape 100"/>
          <p:cNvSpPr/>
          <p:nvPr/>
        </p:nvSpPr>
        <p:spPr>
          <a:xfrm>
            <a:off x="3649584" y="2038623"/>
            <a:ext cx="1242000" cy="3960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100"/>
          <p:cNvSpPr/>
          <p:nvPr/>
        </p:nvSpPr>
        <p:spPr>
          <a:xfrm>
            <a:off x="7763583" y="2087025"/>
            <a:ext cx="1242000" cy="3960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xtBox 2"/>
          <p:cNvSpPr txBox="1"/>
          <p:nvPr/>
        </p:nvSpPr>
        <p:spPr>
          <a:xfrm>
            <a:off x="1704251" y="2562515"/>
            <a:ext cx="923651" cy="400110"/>
          </a:xfrm>
          <a:prstGeom prst="rect">
            <a:avLst/>
          </a:prstGeom>
          <a:noFill/>
        </p:spPr>
        <p:txBody>
          <a:bodyPr wrap="none" rtlCol="0">
            <a:spAutoFit/>
          </a:bodyPr>
          <a:lstStyle/>
          <a:p>
            <a:r>
              <a:rPr lang="en-US" sz="2000" dirty="0">
                <a:solidFill>
                  <a:schemeClr val="accent1">
                    <a:lumMod val="60000"/>
                    <a:lumOff val="40000"/>
                  </a:schemeClr>
                </a:solidFill>
              </a:rPr>
              <a:t>“Input”</a:t>
            </a:r>
          </a:p>
        </p:txBody>
      </p:sp>
      <p:sp>
        <p:nvSpPr>
          <p:cNvPr id="4" name="Rectangle 3"/>
          <p:cNvSpPr/>
          <p:nvPr/>
        </p:nvSpPr>
        <p:spPr>
          <a:xfrm>
            <a:off x="5989949" y="2542032"/>
            <a:ext cx="939681" cy="400110"/>
          </a:xfrm>
          <a:prstGeom prst="rect">
            <a:avLst/>
          </a:prstGeom>
        </p:spPr>
        <p:txBody>
          <a:bodyPr wrap="none">
            <a:spAutoFit/>
          </a:bodyPr>
          <a:lstStyle/>
          <a:p>
            <a:r>
              <a:rPr lang="en-US" sz="2000" dirty="0" smtClean="0">
                <a:solidFill>
                  <a:schemeClr val="accent1">
                    <a:lumMod val="60000"/>
                    <a:lumOff val="40000"/>
                  </a:schemeClr>
                </a:solidFill>
              </a:rPr>
              <a:t>Before</a:t>
            </a:r>
            <a:endParaRPr lang="en-US" sz="2000" dirty="0">
              <a:solidFill>
                <a:schemeClr val="accent1">
                  <a:lumMod val="60000"/>
                  <a:lumOff val="40000"/>
                </a:schemeClr>
              </a:solidFill>
            </a:endParaRPr>
          </a:p>
        </p:txBody>
      </p:sp>
      <p:sp>
        <p:nvSpPr>
          <p:cNvPr id="5" name="Rectangle 4"/>
          <p:cNvSpPr/>
          <p:nvPr/>
        </p:nvSpPr>
        <p:spPr>
          <a:xfrm>
            <a:off x="9929228" y="2552273"/>
            <a:ext cx="1122423" cy="400110"/>
          </a:xfrm>
          <a:prstGeom prst="rect">
            <a:avLst/>
          </a:prstGeom>
        </p:spPr>
        <p:txBody>
          <a:bodyPr wrap="none">
            <a:spAutoFit/>
          </a:bodyPr>
          <a:lstStyle/>
          <a:p>
            <a:r>
              <a:rPr lang="en-US" sz="2000" dirty="0" smtClean="0">
                <a:solidFill>
                  <a:schemeClr val="accent1">
                    <a:lumMod val="60000"/>
                    <a:lumOff val="40000"/>
                  </a:schemeClr>
                </a:solidFill>
              </a:rPr>
              <a:t>“Output”</a:t>
            </a:r>
            <a:endParaRPr lang="en-US" sz="2000" dirty="0">
              <a:solidFill>
                <a:schemeClr val="accent1">
                  <a:lumMod val="60000"/>
                  <a:lumOff val="40000"/>
                </a:schemeClr>
              </a:solidFill>
            </a:endParaRPr>
          </a:p>
        </p:txBody>
      </p:sp>
      <p:graphicFrame>
        <p:nvGraphicFramePr>
          <p:cNvPr id="7" name="Diagram 6"/>
          <p:cNvGraphicFramePr/>
          <p:nvPr>
            <p:extLst>
              <p:ext uri="{D42A27DB-BD31-4B8C-83A1-F6EECF244321}">
                <p14:modId xmlns:p14="http://schemas.microsoft.com/office/powerpoint/2010/main" val="2551870684"/>
              </p:ext>
            </p:extLst>
          </p:nvPr>
        </p:nvGraphicFramePr>
        <p:xfrm>
          <a:off x="1353879" y="3322667"/>
          <a:ext cx="4985011" cy="3009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062085" y="4473513"/>
            <a:ext cx="867545" cy="707886"/>
          </a:xfrm>
          <a:prstGeom prst="rect">
            <a:avLst/>
          </a:prstGeom>
        </p:spPr>
        <p:txBody>
          <a:bodyPr wrap="none">
            <a:spAutoFit/>
          </a:bodyPr>
          <a:lstStyle/>
          <a:p>
            <a:r>
              <a:rPr lang="en-US" sz="4000" dirty="0" smtClean="0">
                <a:solidFill>
                  <a:schemeClr val="accent1"/>
                </a:solidFill>
              </a:rPr>
              <a:t>VS</a:t>
            </a:r>
            <a:endParaRPr lang="en-US" sz="4000" dirty="0">
              <a:solidFill>
                <a:schemeClr val="accent1"/>
              </a:solidFill>
            </a:endParaRPr>
          </a:p>
        </p:txBody>
      </p:sp>
      <p:graphicFrame>
        <p:nvGraphicFramePr>
          <p:cNvPr id="14" name="Diagram 13"/>
          <p:cNvGraphicFramePr/>
          <p:nvPr>
            <p:extLst>
              <p:ext uri="{D42A27DB-BD31-4B8C-83A1-F6EECF244321}">
                <p14:modId xmlns:p14="http://schemas.microsoft.com/office/powerpoint/2010/main" val="397759366"/>
              </p:ext>
            </p:extLst>
          </p:nvPr>
        </p:nvGraphicFramePr>
        <p:xfrm>
          <a:off x="6338890" y="3237341"/>
          <a:ext cx="5285273" cy="3438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Feeding Therapy?</a:t>
            </a:r>
            <a:endParaRPr lang="en-US" dirty="0"/>
          </a:p>
        </p:txBody>
      </p:sp>
      <p:sp>
        <p:nvSpPr>
          <p:cNvPr id="6" name="Rectangle 5"/>
          <p:cNvSpPr/>
          <p:nvPr/>
        </p:nvSpPr>
        <p:spPr>
          <a:xfrm>
            <a:off x="887526" y="1988923"/>
            <a:ext cx="10237148" cy="2369880"/>
          </a:xfrm>
          <a:prstGeom prst="rect">
            <a:avLst/>
          </a:prstGeom>
        </p:spPr>
        <p:txBody>
          <a:bodyPr wrap="square">
            <a:spAutoFit/>
          </a:bodyPr>
          <a:lstStyle/>
          <a:p>
            <a:r>
              <a:rPr lang="en-US" sz="2800" dirty="0" smtClean="0">
                <a:sym typeface="Wingdings" panose="05000000000000000000" pitchFamily="2" charset="2"/>
              </a:rPr>
              <a:t>- Be ready to listen </a:t>
            </a:r>
            <a:r>
              <a:rPr lang="en-US" sz="2800" dirty="0">
                <a:sym typeface="Wingdings" panose="05000000000000000000" pitchFamily="2" charset="2"/>
              </a:rPr>
              <a:t>to their stories and find </a:t>
            </a:r>
            <a:r>
              <a:rPr lang="en-US" sz="3600" b="1" u="sng" dirty="0" smtClean="0">
                <a:sym typeface="Wingdings" panose="05000000000000000000" pitchFamily="2" charset="2"/>
              </a:rPr>
              <a:t>empathy</a:t>
            </a:r>
            <a:r>
              <a:rPr lang="en-US" sz="2800" dirty="0">
                <a:sym typeface="Wingdings" panose="05000000000000000000" pitchFamily="2" charset="2"/>
              </a:rPr>
              <a:t>.  </a:t>
            </a:r>
            <a:endParaRPr lang="en-US" sz="2800" dirty="0" smtClean="0">
              <a:sym typeface="Wingdings" panose="05000000000000000000" pitchFamily="2" charset="2"/>
            </a:endParaRPr>
          </a:p>
          <a:p>
            <a:r>
              <a:rPr lang="en-US" sz="2800" dirty="0" smtClean="0">
                <a:sym typeface="Wingdings" panose="05000000000000000000" pitchFamily="2" charset="2"/>
              </a:rPr>
              <a:t>- Be </a:t>
            </a:r>
            <a:r>
              <a:rPr lang="en-US" sz="2800" dirty="0">
                <a:sym typeface="Wingdings" panose="05000000000000000000" pitchFamily="2" charset="2"/>
              </a:rPr>
              <a:t>an integral part of their team on their way to finding out what could be going on with their child.  </a:t>
            </a:r>
            <a:endParaRPr lang="en-US" sz="2800" dirty="0" smtClean="0">
              <a:sym typeface="Wingdings" panose="05000000000000000000" pitchFamily="2" charset="2"/>
            </a:endParaRPr>
          </a:p>
          <a:p>
            <a:r>
              <a:rPr lang="en-US" sz="2800" dirty="0" smtClean="0">
                <a:sym typeface="Wingdings" panose="05000000000000000000" pitchFamily="2" charset="2"/>
              </a:rPr>
              <a:t>- Be </a:t>
            </a:r>
            <a:r>
              <a:rPr lang="en-US" sz="2800" dirty="0">
                <a:sym typeface="Wingdings" panose="05000000000000000000" pitchFamily="2" charset="2"/>
              </a:rPr>
              <a:t>one of the people on a team who helps bring back some sanity to their situation.   </a:t>
            </a:r>
            <a:endParaRPr lang="en-US" sz="2800" dirty="0"/>
          </a:p>
        </p:txBody>
      </p:sp>
    </p:spTree>
    <p:extLst>
      <p:ext uri="{BB962C8B-B14F-4D97-AF65-F5344CB8AC3E}">
        <p14:creationId xmlns:p14="http://schemas.microsoft.com/office/powerpoint/2010/main" val="275466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t>Who Can Benefit?</a:t>
            </a:r>
          </a:p>
        </p:txBody>
      </p:sp>
      <p:graphicFrame>
        <p:nvGraphicFramePr>
          <p:cNvPr id="5" name="Diagram 4"/>
          <p:cNvGraphicFramePr/>
          <p:nvPr>
            <p:extLst>
              <p:ext uri="{D42A27DB-BD31-4B8C-83A1-F6EECF244321}">
                <p14:modId xmlns:p14="http://schemas.microsoft.com/office/powerpoint/2010/main" val="1213439226"/>
              </p:ext>
            </p:extLst>
          </p:nvPr>
        </p:nvGraphicFramePr>
        <p:xfrm>
          <a:off x="1283555" y="1046898"/>
          <a:ext cx="9369545" cy="5688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Microscope…</a:t>
            </a:r>
            <a:endParaRPr lang="en-US" dirty="0"/>
          </a:p>
        </p:txBody>
      </p:sp>
      <p:sp>
        <p:nvSpPr>
          <p:cNvPr id="3" name="Text Placeholder 2"/>
          <p:cNvSpPr>
            <a:spLocks noGrp="1"/>
          </p:cNvSpPr>
          <p:nvPr>
            <p:ph idx="1"/>
          </p:nvPr>
        </p:nvSpPr>
        <p:spPr>
          <a:xfrm>
            <a:off x="827173" y="1636100"/>
            <a:ext cx="8598568" cy="4406900"/>
          </a:xfrm>
        </p:spPr>
        <p:txBody>
          <a:bodyPr/>
          <a:lstStyle/>
          <a:p>
            <a:r>
              <a:rPr lang="en-US" sz="2000" dirty="0" smtClean="0"/>
              <a:t>Feeding is a multi-system, coordinated event that involves all organs, muscles, and </a:t>
            </a:r>
            <a:r>
              <a:rPr lang="en-US" sz="2000" dirty="0" smtClean="0"/>
              <a:t>senses.  </a:t>
            </a:r>
            <a:endParaRPr lang="en-US" sz="2000" dirty="0" smtClean="0"/>
          </a:p>
          <a:p>
            <a:r>
              <a:rPr lang="en-US" sz="2000" dirty="0" smtClean="0"/>
              <a:t>Breathing is the body’s first priority.  We want to feel good!</a:t>
            </a:r>
          </a:p>
          <a:p>
            <a:r>
              <a:rPr lang="en-US" sz="2000" dirty="0" smtClean="0"/>
              <a:t>Skills to eat must come first.  If there is a negative feedback loop, </a:t>
            </a:r>
          </a:p>
          <a:p>
            <a:pPr marL="270955" indent="0">
              <a:buNone/>
            </a:pPr>
            <a:r>
              <a:rPr lang="en-US" sz="2000" dirty="0" smtClean="0"/>
              <a:t>skills will not be developed, and no matter how “hungry” they are, </a:t>
            </a:r>
          </a:p>
          <a:p>
            <a:pPr marL="270955" indent="0">
              <a:buNone/>
            </a:pPr>
            <a:r>
              <a:rPr lang="en-US" sz="2000" dirty="0"/>
              <a:t>t</a:t>
            </a:r>
            <a:r>
              <a:rPr lang="en-US" sz="2000" dirty="0" smtClean="0"/>
              <a:t>hey will not eat. </a:t>
            </a:r>
          </a:p>
          <a:p>
            <a:r>
              <a:rPr lang="en-US" sz="2000" dirty="0" smtClean="0"/>
              <a:t>If a child is not eating, there is a REASON.  Therapy may help</a:t>
            </a:r>
          </a:p>
          <a:p>
            <a:pPr marL="270955" indent="0">
              <a:buNone/>
            </a:pPr>
            <a:r>
              <a:rPr lang="en-US" sz="2000" dirty="0"/>
              <a:t>a</a:t>
            </a:r>
            <a:r>
              <a:rPr lang="en-US" sz="2000" dirty="0" smtClean="0"/>
              <a:t>ddress some areas, but will not fix the problem. </a:t>
            </a:r>
            <a:endParaRPr lang="en-US" sz="2000" dirty="0"/>
          </a:p>
        </p:txBody>
      </p:sp>
      <p:sp>
        <p:nvSpPr>
          <p:cNvPr id="6" name="TextBox 5"/>
          <p:cNvSpPr txBox="1"/>
          <p:nvPr/>
        </p:nvSpPr>
        <p:spPr>
          <a:xfrm>
            <a:off x="8394192" y="5477256"/>
            <a:ext cx="2478024" cy="369332"/>
          </a:xfrm>
          <a:prstGeom prst="rect">
            <a:avLst/>
          </a:prstGeom>
          <a:noFill/>
        </p:spPr>
        <p:txBody>
          <a:bodyPr wrap="square" rtlCol="0">
            <a:spAutoFit/>
          </a:bodyPr>
          <a:lstStyle/>
          <a:p>
            <a:r>
              <a:rPr lang="en-US" dirty="0" err="1" smtClean="0"/>
              <a:t>Groher</a:t>
            </a:r>
            <a:r>
              <a:rPr lang="en-US" dirty="0" smtClean="0"/>
              <a:t> &amp; </a:t>
            </a:r>
            <a:r>
              <a:rPr lang="en-US" dirty="0" err="1" smtClean="0"/>
              <a:t>Crary</a:t>
            </a:r>
            <a:r>
              <a:rPr lang="en-US" dirty="0" smtClean="0"/>
              <a:t>, 2015</a:t>
            </a:r>
            <a:endParaRPr lang="en-US" dirty="0"/>
          </a:p>
        </p:txBody>
      </p:sp>
    </p:spTree>
    <p:extLst>
      <p:ext uri="{BB962C8B-B14F-4D97-AF65-F5344CB8AC3E}">
        <p14:creationId xmlns:p14="http://schemas.microsoft.com/office/powerpoint/2010/main" val="76843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93038"/>
            <a:ext cx="9784080" cy="1508760"/>
          </a:xfrm>
        </p:spPr>
        <p:txBody>
          <a:bodyPr>
            <a:normAutofit/>
          </a:bodyPr>
          <a:lstStyle/>
          <a:p>
            <a:pPr algn="ctr"/>
            <a:r>
              <a:rPr lang="en-US" sz="4800" dirty="0" smtClean="0"/>
              <a:t>What Does That Look Like</a:t>
            </a:r>
            <a:r>
              <a:rPr lang="en-US" sz="5400" dirty="0" smtClean="0"/>
              <a:t>?</a:t>
            </a:r>
            <a:endParaRPr lang="en-US" sz="5400" dirty="0"/>
          </a:p>
        </p:txBody>
      </p:sp>
      <p:sp>
        <p:nvSpPr>
          <p:cNvPr id="3" name="Text Placeholder 2"/>
          <p:cNvSpPr>
            <a:spLocks noGrp="1"/>
          </p:cNvSpPr>
          <p:nvPr>
            <p:ph idx="1"/>
          </p:nvPr>
        </p:nvSpPr>
        <p:spPr/>
        <p:txBody>
          <a:bodyPr/>
          <a:lstStyle/>
          <a:p>
            <a:pPr marL="270955" indent="0">
              <a:buNone/>
            </a:pPr>
            <a:r>
              <a:rPr lang="en-US" dirty="0" smtClean="0"/>
              <a:t> </a:t>
            </a:r>
            <a:endParaRPr lang="en-US" dirty="0"/>
          </a:p>
        </p:txBody>
      </p:sp>
      <p:sp>
        <p:nvSpPr>
          <p:cNvPr id="10" name="Oval Callout 9"/>
          <p:cNvSpPr/>
          <p:nvPr/>
        </p:nvSpPr>
        <p:spPr>
          <a:xfrm rot="10800000">
            <a:off x="477469" y="3947250"/>
            <a:ext cx="3291840" cy="2359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0027" y="1600171"/>
            <a:ext cx="3031359" cy="1938992"/>
          </a:xfrm>
          <a:prstGeom prst="rect">
            <a:avLst/>
          </a:prstGeom>
          <a:solidFill>
            <a:srgbClr val="FF8070"/>
          </a:solidFill>
          <a:effectLst>
            <a:innerShdw blurRad="63500" dist="50800" dir="10800000">
              <a:prstClr val="black">
                <a:alpha val="50000"/>
              </a:prstClr>
            </a:innerShdw>
          </a:effectLst>
        </p:spPr>
        <p:txBody>
          <a:bodyPr wrap="square" rtlCol="0" anchor="ctr">
            <a:spAutoFit/>
          </a:bodyPr>
          <a:lstStyle/>
          <a:p>
            <a:pPr algn="ctr"/>
            <a:r>
              <a:rPr lang="en-US" sz="4000" b="1" dirty="0" smtClean="0">
                <a:solidFill>
                  <a:schemeClr val="tx2"/>
                </a:solidFill>
              </a:rPr>
              <a:t>Behavioral</a:t>
            </a:r>
          </a:p>
          <a:p>
            <a:endParaRPr lang="en-US" sz="4000" dirty="0">
              <a:solidFill>
                <a:schemeClr val="tx2"/>
              </a:solidFill>
            </a:endParaRPr>
          </a:p>
          <a:p>
            <a:endParaRPr lang="en-US" sz="4000" dirty="0">
              <a:solidFill>
                <a:schemeClr val="tx2"/>
              </a:solidFill>
            </a:endParaRPr>
          </a:p>
        </p:txBody>
      </p:sp>
      <p:sp>
        <p:nvSpPr>
          <p:cNvPr id="6" name="TextBox 5"/>
          <p:cNvSpPr txBox="1"/>
          <p:nvPr/>
        </p:nvSpPr>
        <p:spPr>
          <a:xfrm>
            <a:off x="7311833" y="1635721"/>
            <a:ext cx="2867008" cy="1938992"/>
          </a:xfrm>
          <a:prstGeom prst="rect">
            <a:avLst/>
          </a:prstGeom>
          <a:solidFill>
            <a:schemeClr val="accent1">
              <a:lumMod val="20000"/>
              <a:lumOff val="80000"/>
            </a:schemeClr>
          </a:solidFill>
          <a:effectLst>
            <a:innerShdw blurRad="63500" dist="50800">
              <a:prstClr val="black">
                <a:alpha val="50000"/>
              </a:prstClr>
            </a:innerShdw>
          </a:effectLst>
        </p:spPr>
        <p:txBody>
          <a:bodyPr wrap="square" rtlCol="0">
            <a:spAutoFit/>
          </a:bodyPr>
          <a:lstStyle/>
          <a:p>
            <a:endParaRPr lang="en-US" sz="4000" dirty="0" smtClean="0">
              <a:solidFill>
                <a:schemeClr val="accent6"/>
              </a:solidFill>
            </a:endParaRPr>
          </a:p>
          <a:p>
            <a:endParaRPr lang="en-US" sz="4000" dirty="0">
              <a:solidFill>
                <a:schemeClr val="accent6"/>
              </a:solidFill>
            </a:endParaRPr>
          </a:p>
          <a:p>
            <a:r>
              <a:rPr lang="en-US" sz="4000" b="1" dirty="0" smtClean="0">
                <a:solidFill>
                  <a:schemeClr val="accent6"/>
                </a:solidFill>
              </a:rPr>
              <a:t>Sensory</a:t>
            </a:r>
            <a:endParaRPr lang="en-US" sz="4000" b="1" dirty="0">
              <a:solidFill>
                <a:schemeClr val="accent6"/>
              </a:solidFill>
            </a:endParaRPr>
          </a:p>
        </p:txBody>
      </p:sp>
      <p:sp>
        <p:nvSpPr>
          <p:cNvPr id="8" name="TextBox 7"/>
          <p:cNvSpPr txBox="1"/>
          <p:nvPr/>
        </p:nvSpPr>
        <p:spPr>
          <a:xfrm>
            <a:off x="714850" y="4530320"/>
            <a:ext cx="2871217" cy="1077218"/>
          </a:xfrm>
          <a:prstGeom prst="rect">
            <a:avLst/>
          </a:prstGeom>
          <a:noFill/>
        </p:spPr>
        <p:txBody>
          <a:bodyPr wrap="square" rtlCol="0">
            <a:spAutoFit/>
          </a:bodyPr>
          <a:lstStyle/>
          <a:p>
            <a:pPr algn="ctr"/>
            <a:r>
              <a:rPr lang="en-US" sz="1600" dirty="0" smtClean="0">
                <a:solidFill>
                  <a:schemeClr val="bg1"/>
                </a:solidFill>
              </a:rPr>
              <a:t>Someone who protests food because of a negative past experience or medical problem that is now resolved</a:t>
            </a:r>
            <a:endParaRPr lang="en-US" sz="1600" dirty="0">
              <a:solidFill>
                <a:schemeClr val="bg1"/>
              </a:solidFill>
            </a:endParaRPr>
          </a:p>
        </p:txBody>
      </p:sp>
      <p:sp>
        <p:nvSpPr>
          <p:cNvPr id="11" name="Oval Callout 10"/>
          <p:cNvSpPr/>
          <p:nvPr/>
        </p:nvSpPr>
        <p:spPr>
          <a:xfrm rot="8982996">
            <a:off x="8312329" y="4092516"/>
            <a:ext cx="2890221" cy="20686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51385" y="4559812"/>
            <a:ext cx="2518789" cy="1077218"/>
          </a:xfrm>
          <a:prstGeom prst="rect">
            <a:avLst/>
          </a:prstGeom>
        </p:spPr>
        <p:txBody>
          <a:bodyPr wrap="square">
            <a:spAutoFit/>
          </a:bodyPr>
          <a:lstStyle/>
          <a:p>
            <a:pPr algn="ctr"/>
            <a:r>
              <a:rPr lang="en-US" sz="1600" dirty="0" smtClean="0">
                <a:solidFill>
                  <a:schemeClr val="bg1"/>
                </a:solidFill>
              </a:rPr>
              <a:t>Usually stemming from a medical problem that has interrupted their normal sensory development</a:t>
            </a:r>
            <a:endParaRPr lang="en-US" sz="1600" dirty="0">
              <a:solidFill>
                <a:schemeClr val="bg1"/>
              </a:solidFill>
            </a:endParaRPr>
          </a:p>
        </p:txBody>
      </p:sp>
      <p:sp>
        <p:nvSpPr>
          <p:cNvPr id="12" name="TextBox 11"/>
          <p:cNvSpPr txBox="1"/>
          <p:nvPr/>
        </p:nvSpPr>
        <p:spPr>
          <a:xfrm>
            <a:off x="3783557" y="5671517"/>
            <a:ext cx="4624883" cy="1077218"/>
          </a:xfrm>
          <a:prstGeom prst="rect">
            <a:avLst/>
          </a:prstGeom>
          <a:noFill/>
        </p:spPr>
        <p:txBody>
          <a:bodyPr wrap="square" rtlCol="0">
            <a:spAutoFit/>
          </a:bodyPr>
          <a:lstStyle/>
          <a:p>
            <a:pPr algn="ctr"/>
            <a:r>
              <a:rPr lang="en-US" sz="1600" dirty="0" smtClean="0">
                <a:solidFill>
                  <a:schemeClr val="accent1"/>
                </a:solidFill>
                <a:effectLst>
                  <a:outerShdw blurRad="50800" dist="38100" dir="2700000" algn="tl" rotWithShape="0">
                    <a:prstClr val="black">
                      <a:alpha val="40000"/>
                    </a:prstClr>
                  </a:outerShdw>
                </a:effectLst>
              </a:rPr>
              <a:t>Children are most often a combination of both.  They may have had sensory system interruption from a past medical issue which then becomes behavioral.</a:t>
            </a:r>
            <a:endParaRPr lang="en-US" sz="1600" dirty="0">
              <a:solidFill>
                <a:schemeClr val="accent1"/>
              </a:solidFill>
              <a:effectLst>
                <a:outerShdw blurRad="50800" dist="38100" dir="2700000" algn="tl" rotWithShape="0">
                  <a:prstClr val="black">
                    <a:alpha val="40000"/>
                  </a:prstClr>
                </a:outerShdw>
              </a:effectLst>
            </a:endParaRPr>
          </a:p>
        </p:txBody>
      </p:sp>
      <p:pic>
        <p:nvPicPr>
          <p:cNvPr id="13" name="Picture 12"/>
          <p:cNvPicPr>
            <a:picLocks noChangeAspect="1"/>
          </p:cNvPicPr>
          <p:nvPr/>
        </p:nvPicPr>
        <p:blipFill rotWithShape="1">
          <a:blip r:embed="rId3"/>
          <a:srcRect b="57299"/>
          <a:stretch/>
        </p:blipFill>
        <p:spPr>
          <a:xfrm>
            <a:off x="3820156" y="2490915"/>
            <a:ext cx="4549848" cy="2833309"/>
          </a:xfrm>
          <a:prstGeom prst="rect">
            <a:avLst/>
          </a:prstGeom>
        </p:spPr>
      </p:pic>
    </p:spTree>
    <p:extLst>
      <p:ext uri="{BB962C8B-B14F-4D97-AF65-F5344CB8AC3E}">
        <p14:creationId xmlns:p14="http://schemas.microsoft.com/office/powerpoint/2010/main" val="337885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938527" y="0"/>
            <a:ext cx="9784080" cy="15087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dirty="0" smtClean="0">
                <a:solidFill>
                  <a:schemeClr val="lt1"/>
                </a:solidFill>
                <a:sym typeface="Arial"/>
              </a:rPr>
              <a:t>…</a:t>
            </a:r>
            <a:br>
              <a:rPr lang="en-US" sz="4400" b="1" i="0" u="none" strike="noStrike" cap="none" dirty="0" smtClean="0">
                <a:solidFill>
                  <a:schemeClr val="lt1"/>
                </a:solidFill>
                <a:sym typeface="Arial"/>
              </a:rPr>
            </a:br>
            <a:r>
              <a:rPr lang="en-US" sz="4400" dirty="0" smtClean="0"/>
              <a:t>Asking Good Questions</a:t>
            </a:r>
            <a:endParaRPr lang="en-US" sz="4400" b="1" i="0" u="none" strike="noStrike" cap="none" dirty="0">
              <a:solidFill>
                <a:schemeClr val="lt1"/>
              </a:solidFill>
              <a:sym typeface="Arial"/>
            </a:endParaRPr>
          </a:p>
        </p:txBody>
      </p:sp>
      <p:sp>
        <p:nvSpPr>
          <p:cNvPr id="3" name="TextBox 2"/>
          <p:cNvSpPr txBox="1"/>
          <p:nvPr/>
        </p:nvSpPr>
        <p:spPr>
          <a:xfrm>
            <a:off x="1883669" y="1870016"/>
            <a:ext cx="5394961" cy="3785652"/>
          </a:xfrm>
          <a:prstGeom prst="rect">
            <a:avLst/>
          </a:prstGeom>
          <a:noFill/>
        </p:spPr>
        <p:txBody>
          <a:bodyPr wrap="square" rtlCol="0">
            <a:spAutoFit/>
          </a:bodyPr>
          <a:lstStyle/>
          <a:p>
            <a:pPr algn="ctr"/>
            <a:r>
              <a:rPr lang="en-US" sz="2000" dirty="0" smtClean="0"/>
              <a:t>Because the GI system is connected from oral cavity to anus, some good questions to ask that may not be on your intake form: </a:t>
            </a:r>
          </a:p>
          <a:p>
            <a:pPr algn="ctr"/>
            <a:endParaRPr lang="en-US" sz="2000" dirty="0" smtClean="0"/>
          </a:p>
          <a:p>
            <a:pPr marL="285750" indent="-285750" algn="ctr">
              <a:buFont typeface="Arial" panose="020B0604020202020204" pitchFamily="34" charset="0"/>
              <a:buChar char="•"/>
            </a:pPr>
            <a:r>
              <a:rPr lang="en-US" sz="2000" dirty="0" smtClean="0"/>
              <a:t>How were bottle feedings?</a:t>
            </a:r>
          </a:p>
          <a:p>
            <a:pPr marL="285750" indent="-285750" algn="ctr">
              <a:buFont typeface="Arial" panose="020B0604020202020204" pitchFamily="34" charset="0"/>
              <a:buChar char="•"/>
            </a:pPr>
            <a:r>
              <a:rPr lang="en-US" sz="2000" dirty="0" smtClean="0"/>
              <a:t>Spit-up or projectile vomiting?</a:t>
            </a:r>
          </a:p>
          <a:p>
            <a:pPr marL="285750" indent="-285750" algn="ctr">
              <a:buFont typeface="Arial" panose="020B0604020202020204" pitchFamily="34" charset="0"/>
              <a:buChar char="•"/>
            </a:pPr>
            <a:r>
              <a:rPr lang="en-US" sz="2000" dirty="0" smtClean="0"/>
              <a:t>Were they upset when they spit?</a:t>
            </a:r>
          </a:p>
          <a:p>
            <a:pPr marL="285750" indent="-285750" algn="ctr">
              <a:buFont typeface="Arial" panose="020B0604020202020204" pitchFamily="34" charset="0"/>
              <a:buChar char="•"/>
            </a:pPr>
            <a:r>
              <a:rPr lang="en-US" sz="2000" dirty="0" smtClean="0"/>
              <a:t>How do they stool?  What does it look like?</a:t>
            </a:r>
          </a:p>
          <a:p>
            <a:pPr marL="285750" indent="-285750" algn="ctr">
              <a:buFont typeface="Arial" panose="020B0604020202020204" pitchFamily="34" charset="0"/>
              <a:buChar char="•"/>
            </a:pPr>
            <a:r>
              <a:rPr lang="en-US" sz="2000" dirty="0" smtClean="0"/>
              <a:t>How is weight gain?  Is it an issue?</a:t>
            </a:r>
          </a:p>
          <a:p>
            <a:pPr marL="285750" indent="-285750" algn="ctr">
              <a:buFont typeface="Arial" panose="020B0604020202020204" pitchFamily="34" charset="0"/>
              <a:buChar char="•"/>
            </a:pPr>
            <a:r>
              <a:rPr lang="en-US" sz="2000" dirty="0" smtClean="0"/>
              <a:t>Any signs or symptoms of reflux?</a:t>
            </a:r>
          </a:p>
          <a:p>
            <a:pPr marL="285750" indent="-285750" algn="ctr">
              <a:buFont typeface="Arial" panose="020B0604020202020204" pitchFamily="34" charset="0"/>
              <a:buChar char="•"/>
            </a:pPr>
            <a:r>
              <a:rPr lang="en-US" sz="2000" dirty="0" smtClean="0"/>
              <a:t>Any sign of bloody or </a:t>
            </a:r>
            <a:r>
              <a:rPr lang="en-US" sz="2000" dirty="0" err="1" smtClean="0"/>
              <a:t>mucousy</a:t>
            </a:r>
            <a:r>
              <a:rPr lang="en-US" sz="2000" dirty="0" smtClean="0"/>
              <a:t> stools?</a:t>
            </a:r>
          </a:p>
          <a:p>
            <a:pPr marL="285750" indent="-285750" algn="ctr">
              <a:buFont typeface="Arial" panose="020B0604020202020204" pitchFamily="34" charset="0"/>
              <a:buChar char="•"/>
            </a:pPr>
            <a:r>
              <a:rPr lang="en-US" sz="2000" dirty="0" smtClean="0"/>
              <a:t>Any apparent eczema on the skin?</a:t>
            </a:r>
            <a:endParaRPr lang="en-US" sz="2000" dirty="0"/>
          </a:p>
        </p:txBody>
      </p:sp>
      <p:pic>
        <p:nvPicPr>
          <p:cNvPr id="2" name="Picture 1" descr="G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689" y="1545249"/>
            <a:ext cx="3157765" cy="4375656"/>
          </a:xfrm>
          <a:prstGeom prst="rect">
            <a:avLst/>
          </a:prstGeom>
        </p:spPr>
      </p:pic>
      <p:sp>
        <p:nvSpPr>
          <p:cNvPr id="5" name="TextBox 4"/>
          <p:cNvSpPr txBox="1"/>
          <p:nvPr/>
        </p:nvSpPr>
        <p:spPr>
          <a:xfrm>
            <a:off x="7819407" y="5920909"/>
            <a:ext cx="3037498" cy="369332"/>
          </a:xfrm>
          <a:prstGeom prst="rect">
            <a:avLst/>
          </a:prstGeom>
          <a:noFill/>
        </p:spPr>
        <p:txBody>
          <a:bodyPr wrap="none" rtlCol="0">
            <a:spAutoFit/>
          </a:bodyPr>
          <a:lstStyle/>
          <a:p>
            <a:r>
              <a:rPr lang="en-US" dirty="0" smtClean="0"/>
              <a:t>Photo Courtesy of: </a:t>
            </a:r>
            <a:r>
              <a:rPr lang="en-US" dirty="0" err="1" smtClean="0"/>
              <a:t>LadyofHats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3044</TotalTime>
  <Words>1454</Words>
  <Application>Microsoft Office PowerPoint</Application>
  <PresentationFormat>Widescreen</PresentationFormat>
  <Paragraphs>217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Malgun Gothic</vt:lpstr>
      <vt:lpstr>Arial</vt:lpstr>
      <vt:lpstr>Calibri</vt:lpstr>
      <vt:lpstr>Calibri Light</vt:lpstr>
      <vt:lpstr>Corbel</vt:lpstr>
      <vt:lpstr>Mangal</vt:lpstr>
      <vt:lpstr>Times New Roman</vt:lpstr>
      <vt:lpstr>Wingdings</vt:lpstr>
      <vt:lpstr>1_Office Theme</vt:lpstr>
      <vt:lpstr>Pediatric Feeding:  Toddlerhood and Beyond</vt:lpstr>
      <vt:lpstr>Objectives:</vt:lpstr>
      <vt:lpstr>Review of Normal Development</vt:lpstr>
      <vt:lpstr>REMEMBER…</vt:lpstr>
      <vt:lpstr>Why Feeding Therapy?</vt:lpstr>
      <vt:lpstr>Who Can Benefit?</vt:lpstr>
      <vt:lpstr>Under the Microscope…</vt:lpstr>
      <vt:lpstr>What Does That Look Like?</vt:lpstr>
      <vt:lpstr>… Asking Good Questions</vt:lpstr>
      <vt:lpstr>Approaches to Consider…</vt:lpstr>
      <vt:lpstr>BEHAVIORAL MODIFICATION</vt:lpstr>
      <vt:lpstr>BEHAVIORAL MODIFICATION</vt:lpstr>
      <vt:lpstr>Oral Sensory Approach:  STEPS to Eating</vt:lpstr>
      <vt:lpstr>GETTING STARTED…</vt:lpstr>
      <vt:lpstr>Positioning Them For Greatness</vt:lpstr>
      <vt:lpstr>Routines</vt:lpstr>
      <vt:lpstr>To Say Or Not To Say</vt:lpstr>
      <vt:lpstr>Therapy Ideas</vt:lpstr>
      <vt:lpstr>Additional Resources/Courses</vt:lpstr>
      <vt:lpstr>References</vt:lpstr>
    </vt:vector>
  </TitlesOfParts>
  <Company>SmithBucklin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Cameron</dc:creator>
  <cp:lastModifiedBy>Hahn, Eunice</cp:lastModifiedBy>
  <cp:revision>43</cp:revision>
  <dcterms:created xsi:type="dcterms:W3CDTF">2018-05-27T19:05:43Z</dcterms:created>
  <dcterms:modified xsi:type="dcterms:W3CDTF">2019-11-12T17:12:13Z</dcterms:modified>
</cp:coreProperties>
</file>